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9" r:id="rId3"/>
    <p:sldId id="258" r:id="rId4"/>
    <p:sldId id="257" r:id="rId5"/>
    <p:sldId id="283" r:id="rId6"/>
    <p:sldId id="284" r:id="rId7"/>
    <p:sldId id="260" r:id="rId8"/>
    <p:sldId id="261" r:id="rId9"/>
    <p:sldId id="262" r:id="rId10"/>
    <p:sldId id="330" r:id="rId11"/>
    <p:sldId id="286" r:id="rId12"/>
    <p:sldId id="263" r:id="rId13"/>
    <p:sldId id="287" r:id="rId14"/>
    <p:sldId id="331" r:id="rId15"/>
    <p:sldId id="264" r:id="rId16"/>
    <p:sldId id="288" r:id="rId17"/>
    <p:sldId id="265" r:id="rId18"/>
    <p:sldId id="267" r:id="rId19"/>
    <p:sldId id="329" r:id="rId20"/>
    <p:sldId id="268" r:id="rId21"/>
    <p:sldId id="289" r:id="rId22"/>
    <p:sldId id="332" r:id="rId23"/>
    <p:sldId id="333" r:id="rId24"/>
    <p:sldId id="334" r:id="rId25"/>
    <p:sldId id="269" r:id="rId26"/>
    <p:sldId id="271" r:id="rId27"/>
    <p:sldId id="272" r:id="rId28"/>
    <p:sldId id="273" r:id="rId29"/>
    <p:sldId id="290" r:id="rId30"/>
    <p:sldId id="291" r:id="rId31"/>
    <p:sldId id="292" r:id="rId32"/>
    <p:sldId id="293" r:id="rId33"/>
    <p:sldId id="294" r:id="rId34"/>
    <p:sldId id="295" r:id="rId35"/>
    <p:sldId id="297" r:id="rId36"/>
    <p:sldId id="296" r:id="rId37"/>
    <p:sldId id="298" r:id="rId38"/>
    <p:sldId id="299" r:id="rId39"/>
    <p:sldId id="309" r:id="rId40"/>
    <p:sldId id="275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276" r:id="rId49"/>
    <p:sldId id="310" r:id="rId50"/>
    <p:sldId id="308" r:id="rId51"/>
    <p:sldId id="311" r:id="rId52"/>
    <p:sldId id="312" r:id="rId53"/>
    <p:sldId id="323" r:id="rId54"/>
    <p:sldId id="320" r:id="rId55"/>
    <p:sldId id="322" r:id="rId56"/>
    <p:sldId id="321" r:id="rId57"/>
    <p:sldId id="313" r:id="rId58"/>
    <p:sldId id="319" r:id="rId59"/>
    <p:sldId id="318" r:id="rId60"/>
    <p:sldId id="326" r:id="rId61"/>
    <p:sldId id="277" r:id="rId62"/>
    <p:sldId id="278" r:id="rId63"/>
    <p:sldId id="279" r:id="rId64"/>
    <p:sldId id="324" r:id="rId65"/>
    <p:sldId id="325" r:id="rId66"/>
    <p:sldId id="327" r:id="rId67"/>
    <p:sldId id="328" r:id="rId68"/>
    <p:sldId id="280" r:id="rId69"/>
    <p:sldId id="282" r:id="rId7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9B980D8-4C11-4085-9E19-3D3E122C5B0F}">
          <p14:sldIdLst>
            <p14:sldId id="256"/>
            <p14:sldId id="259"/>
            <p14:sldId id="258"/>
            <p14:sldId id="257"/>
            <p14:sldId id="283"/>
            <p14:sldId id="284"/>
            <p14:sldId id="260"/>
            <p14:sldId id="261"/>
            <p14:sldId id="262"/>
            <p14:sldId id="330"/>
            <p14:sldId id="286"/>
            <p14:sldId id="263"/>
            <p14:sldId id="287"/>
            <p14:sldId id="331"/>
            <p14:sldId id="264"/>
            <p14:sldId id="288"/>
            <p14:sldId id="265"/>
            <p14:sldId id="267"/>
            <p14:sldId id="329"/>
            <p14:sldId id="268"/>
            <p14:sldId id="289"/>
            <p14:sldId id="332"/>
            <p14:sldId id="333"/>
            <p14:sldId id="334"/>
            <p14:sldId id="269"/>
            <p14:sldId id="271"/>
            <p14:sldId id="272"/>
            <p14:sldId id="273"/>
            <p14:sldId id="290"/>
            <p14:sldId id="291"/>
            <p14:sldId id="292"/>
            <p14:sldId id="293"/>
            <p14:sldId id="294"/>
            <p14:sldId id="295"/>
            <p14:sldId id="297"/>
            <p14:sldId id="296"/>
            <p14:sldId id="298"/>
            <p14:sldId id="299"/>
            <p14:sldId id="309"/>
            <p14:sldId id="275"/>
            <p14:sldId id="300"/>
            <p14:sldId id="301"/>
            <p14:sldId id="302"/>
            <p14:sldId id="303"/>
            <p14:sldId id="305"/>
            <p14:sldId id="306"/>
            <p14:sldId id="307"/>
            <p14:sldId id="276"/>
            <p14:sldId id="310"/>
            <p14:sldId id="308"/>
            <p14:sldId id="311"/>
            <p14:sldId id="312"/>
            <p14:sldId id="323"/>
            <p14:sldId id="320"/>
            <p14:sldId id="322"/>
            <p14:sldId id="321"/>
            <p14:sldId id="313"/>
            <p14:sldId id="319"/>
            <p14:sldId id="318"/>
            <p14:sldId id="326"/>
            <p14:sldId id="277"/>
            <p14:sldId id="278"/>
            <p14:sldId id="279"/>
            <p14:sldId id="324"/>
            <p14:sldId id="325"/>
            <p14:sldId id="327"/>
            <p14:sldId id="328"/>
            <p14:sldId id="280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83752" autoAdjust="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3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FB2E-DBB5-4932-88B6-C9A5B7522C1A}" type="datetimeFigureOut">
              <a:rPr lang="es-ES" smtClean="0"/>
              <a:t>31/01/2012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D65E-7B87-4347-8D5A-035BEAD5F0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5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10D32-53D9-4A7F-9CEC-A0364F2AFD84}" type="datetimeFigureOut">
              <a:rPr lang="es-ES" smtClean="0"/>
              <a:t>31/01/2012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B944-6051-431F-881C-47ABDB78D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512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54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</a:t>
            </a:r>
            <a:r>
              <a:rPr lang="es-ES" baseline="0" dirty="0" smtClean="0"/>
              <a:t> nombra el DGS como pilar fundamental y se indica que ya se ha abordado al inicio de la presentación, por lo que se procede a hablar de calidad y visualización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515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los clientes un 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producto de calidad es aquel que satisface sus necesidades en cuanto a uso o consumo.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las organizaciones un producto de calidad es aquel sobre el que se han medido determinadas características que satisfacen un conjunto de especificaciones numéricamente definidas.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1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 smtClean="0"/>
              <a:t>Gracias a ello, es posible predecir lo que puede ocurrir y, por consiguiente, tomar las mejores decisiones cuando se considere oportuno.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71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Explicaré de un modo </a:t>
            </a:r>
            <a:r>
              <a:rPr lang="es-ES" dirty="0" err="1" smtClean="0"/>
              <a:t>hiper</a:t>
            </a:r>
            <a:r>
              <a:rPr lang="es-ES" dirty="0" smtClean="0"/>
              <a:t>-resumido el PUD utilizando este mapa conceptual que hice.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320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transparencia tiene mucho contenido pero poco significado. Sin embargo</a:t>
            </a:r>
            <a:r>
              <a:rPr lang="es-ES" baseline="0" dirty="0" smtClean="0"/>
              <a:t> deja ver una parte de las tecnologías que se han integrado y que es un proyecto innovador.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346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tabla y juntar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ocn</a:t>
            </a:r>
            <a:r>
              <a:rPr lang="es-ES" baseline="0" dirty="0" smtClean="0"/>
              <a:t> la siguiente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089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mostrar información gradual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53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Necesidad de herramienta adaptable</a:t>
            </a:r>
          </a:p>
          <a:p>
            <a:r>
              <a:rPr lang="es-ES" dirty="0" smtClean="0"/>
              <a:t>Definir dentro de cada </a:t>
            </a:r>
            <a:r>
              <a:rPr lang="es-ES" dirty="0" err="1" smtClean="0"/>
              <a:t>metafora</a:t>
            </a:r>
            <a:r>
              <a:rPr lang="es-ES" dirty="0" smtClean="0"/>
              <a:t> definir</a:t>
            </a:r>
            <a:r>
              <a:rPr lang="es-ES" baseline="0" dirty="0" smtClean="0"/>
              <a:t> lo que representa cada elemento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048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eliminar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207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eliminar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693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explicaré en 4 palabras lo que es cada cosa. Esta transparencia básicamente es para justificar que el modo de desarrollar software está cambiando y pasando de ser desarrollado en una única ubicación a ser desarrollado en múltiples ubicaciones simultáneamente.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245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</a:t>
            </a:r>
            <a:r>
              <a:rPr lang="es-ES" baseline="0" dirty="0" smtClean="0"/>
              <a:t> indicaré que a partir de todos los requisitos identificados durante esta fase se ha procedido a asignar funcionalidades y responsabilidades a cada uno de los dos componentes que conformarán el sistema. Por lo tanto se obtienen dos diagramas de casos de uso de alto nivel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smtClean="0"/>
              <a:t>AÑADIR TITULO DEL MODELO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54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DE PALABRA</a:t>
            </a:r>
            <a:r>
              <a:rPr lang="es-ES" baseline="0" dirty="0" smtClean="0"/>
              <a:t> Y ELIMINAR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992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Destacar la eficiencia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579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Quitar animación y destacar los patrones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50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ELIMINAR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60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ELIMINAR y contar en la siguiente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982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Decir muy por alto que en un fichero </a:t>
            </a:r>
            <a:r>
              <a:rPr lang="es-ES" dirty="0" err="1" smtClean="0"/>
              <a:t>xml</a:t>
            </a:r>
            <a:r>
              <a:rPr lang="es-ES" dirty="0" smtClean="0"/>
              <a:t> se guarda la </a:t>
            </a:r>
            <a:r>
              <a:rPr lang="es-ES" dirty="0" err="1" smtClean="0"/>
              <a:t>info</a:t>
            </a:r>
            <a:r>
              <a:rPr lang="es-ES" dirty="0" smtClean="0"/>
              <a:t> necesaria para poder crear la </a:t>
            </a:r>
            <a:r>
              <a:rPr lang="es-ES" dirty="0" err="1" smtClean="0"/>
              <a:t>visualizacion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779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</a:t>
            </a:r>
            <a:r>
              <a:rPr lang="es-ES" baseline="0" dirty="0" smtClean="0"/>
              <a:t> y las dos siguientes compactarlas y destacar solo que se emplean </a:t>
            </a:r>
            <a:r>
              <a:rPr lang="es-ES" baseline="0" dirty="0" err="1" smtClean="0"/>
              <a:t>metodos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introspeccion</a:t>
            </a:r>
            <a:r>
              <a:rPr lang="es-ES" baseline="0" dirty="0" smtClean="0"/>
              <a:t> y </a:t>
            </a:r>
            <a:r>
              <a:rPr lang="es-ES" baseline="0" dirty="0" err="1" smtClean="0"/>
              <a:t>relfexion</a:t>
            </a:r>
            <a:r>
              <a:rPr lang="es-ES" baseline="0" dirty="0" smtClean="0"/>
              <a:t> para dar lugar a la </a:t>
            </a:r>
            <a:r>
              <a:rPr lang="es-ES" baseline="0" dirty="0" err="1" smtClean="0"/>
              <a:t>extenswibilida</a:t>
            </a:r>
            <a:r>
              <a:rPr lang="es-ES" baseline="0" dirty="0" smtClean="0"/>
              <a:t> del </a:t>
            </a:r>
            <a:r>
              <a:rPr lang="es-ES" baseline="0" dirty="0" err="1" smtClean="0"/>
              <a:t>sitema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73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Problema:</a:t>
            </a:r>
          </a:p>
          <a:p>
            <a:pPr lvl="1"/>
            <a:r>
              <a:rPr lang="es-ES" dirty="0" smtClean="0"/>
              <a:t>Es muy costoso adaptar todas las páginas JSP de la aplicación web para poder mostrar la información añadida</a:t>
            </a:r>
          </a:p>
          <a:p>
            <a:r>
              <a:rPr lang="es-ES" dirty="0" smtClean="0"/>
              <a:t>Solución:</a:t>
            </a:r>
          </a:p>
          <a:p>
            <a:pPr lvl="1"/>
            <a:r>
              <a:rPr lang="es-ES" dirty="0" smtClean="0"/>
              <a:t>Creación de una anotación personalizada de Java y su correspondiente analizador empleando métodos de introspección.</a:t>
            </a:r>
          </a:p>
          <a:p>
            <a:pPr lvl="1"/>
            <a:r>
              <a:rPr lang="es-ES" dirty="0" smtClean="0"/>
              <a:t>Generar dinámicamente las páginas que se devuelven a los usuarios empleando los datos recabados por el analizador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335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Contar en dos trozos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1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Definición de DGS y en qué consiste.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957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hablar también de las pruebas funcionales mediante </a:t>
            </a:r>
            <a:r>
              <a:rPr lang="es-ES" dirty="0" err="1" smtClean="0"/>
              <a:t>Canoo</a:t>
            </a:r>
            <a:r>
              <a:rPr lang="es-ES" dirty="0" smtClean="0"/>
              <a:t> </a:t>
            </a:r>
            <a:r>
              <a:rPr lang="es-ES" dirty="0" err="1" smtClean="0"/>
              <a:t>WebTest</a:t>
            </a:r>
            <a:r>
              <a:rPr lang="es-ES" baseline="0" dirty="0" smtClean="0"/>
              <a:t> (no se incluye transparencia</a:t>
            </a:r>
            <a:r>
              <a:rPr lang="es-ES" baseline="0" dirty="0" smtClean="0"/>
              <a:t>)</a:t>
            </a:r>
          </a:p>
          <a:p>
            <a:r>
              <a:rPr lang="es-ES" baseline="0" dirty="0" smtClean="0"/>
              <a:t>No decir </a:t>
            </a:r>
            <a:r>
              <a:rPr lang="es-ES" baseline="0" dirty="0" err="1" smtClean="0"/>
              <a:t>intersante</a:t>
            </a:r>
            <a:r>
              <a:rPr lang="es-ES" baseline="0" dirty="0" smtClean="0"/>
              <a:t> -&gt; decir completo, </a:t>
            </a:r>
            <a:r>
              <a:rPr lang="es-ES" baseline="0" dirty="0" err="1" smtClean="0"/>
              <a:t>sistematico</a:t>
            </a:r>
            <a:r>
              <a:rPr lang="es-ES" baseline="0" dirty="0" smtClean="0"/>
              <a:t> y </a:t>
            </a:r>
            <a:r>
              <a:rPr lang="es-ES" baseline="0" dirty="0" err="1" smtClean="0"/>
              <a:t>util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899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Dejar solo una foto empotrada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3537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decir que ambos 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</a:t>
            </a:r>
            <a:r>
              <a:rPr lang="es-ES" smtClean="0"/>
              <a:t>decir que ambos </a:t>
            </a:r>
            <a:r>
              <a:rPr lang="es-ES" dirty="0" smtClean="0"/>
              <a:t>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punto 1 </a:t>
            </a:r>
            <a:r>
              <a:rPr lang="es-ES" smtClean="0"/>
              <a:t>decir que ambos </a:t>
            </a:r>
            <a:r>
              <a:rPr lang="es-ES" dirty="0" smtClean="0"/>
              <a:t>componentes integrados conforman un sistema software potente, flexible y extensible.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208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6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5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ELIMINAR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87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 donde hablaré de</a:t>
            </a:r>
            <a:r>
              <a:rPr lang="es-ES" baseline="0" dirty="0" smtClean="0"/>
              <a:t> los distintos niveles de abstracción y las distintas medidas e indicadores que pueden ser relevantes en cada uno.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41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39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resumir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187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resujir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5B944-6051-431F-881C-47ABDB78DC3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4030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A94F21-0797-4E95-A167-61BB977A7A07}" type="datetime1">
              <a:rPr lang="es-ES" smtClean="0"/>
              <a:t>31/01/2012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67348F-D82F-4203-B988-4315A6CCE1FF}" type="datetime1">
              <a:rPr lang="es-ES" smtClean="0"/>
              <a:t>31/01/2012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03E2A4A-F387-450A-8035-B2CE78E65F16}" type="datetime1">
              <a:rPr lang="es-ES" smtClean="0"/>
              <a:t>31/01/2012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14E831-803D-4DC9-A45E-16E6A7294CB2}" type="datetime1">
              <a:rPr lang="es-ES" smtClean="0"/>
              <a:t>31/01/2012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1C56D5-6C86-4DC9-861B-534982FBAADC}" type="datetime1">
              <a:rPr lang="es-ES" smtClean="0"/>
              <a:t>31/01/2012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4866AA-2609-4395-A307-D68E3A2543EA}" type="datetime1">
              <a:rPr lang="es-ES" smtClean="0"/>
              <a:t>31/01/2012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B0E53B-4707-45D0-A56E-130A6DD7231A}" type="datetime1">
              <a:rPr lang="es-ES" smtClean="0"/>
              <a:t>31/01/2012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DFB25C-1A7B-4919-AC47-9C617A3CFBA5}" type="datetime1">
              <a:rPr lang="es-ES" smtClean="0"/>
              <a:t>31/01/2012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4C2FB6-DA44-4949-B94E-D32797346C64}" type="datetime1">
              <a:rPr lang="es-ES" smtClean="0"/>
              <a:t>31/01/2012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990DB49-AEFD-45A7-A9E8-05638C0F3490}" type="datetime1">
              <a:rPr lang="es-ES" smtClean="0"/>
              <a:t>31/01/2012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71F7CAB-7A75-4A77-B093-74C2CFEED5DB}" type="datetime1">
              <a:rPr lang="es-ES" smtClean="0"/>
              <a:t>31/01/2012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92A87D8-8993-4C38-8B2C-F15566D3A0F3}" type="datetime1">
              <a:rPr lang="es-ES" smtClean="0"/>
              <a:t>31/01/2012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s-ES" smtClean="0"/>
              <a:t>Jose Domingo López López. DESGLOSA: Un sistema de visualización 3D para DGS</a:t>
            </a:r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8C6472-4FB6-4C69-A920-C8307D2FB374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10" Type="http://schemas.openxmlformats.org/officeDocument/2006/relationships/image" Target="../media/image5.png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7.png"/><Relationship Id="rId9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5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829761"/>
          </a:xfrm>
        </p:spPr>
        <p:txBody>
          <a:bodyPr>
            <a:normAutofit/>
          </a:bodyPr>
          <a:lstStyle/>
          <a:p>
            <a:r>
              <a:rPr lang="es-ES" dirty="0" smtClean="0"/>
              <a:t>DESGLOSA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772400" cy="1199704"/>
          </a:xfrm>
        </p:spPr>
        <p:txBody>
          <a:bodyPr/>
          <a:lstStyle/>
          <a:p>
            <a:r>
              <a:rPr lang="es-ES" dirty="0"/>
              <a:t>Un sistema de visualización 3D para dar soporte al Desarrollo Global de Software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591368" y="4005064"/>
            <a:ext cx="4897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/>
              <a:t>Autor: </a:t>
            </a:r>
            <a:r>
              <a:rPr lang="es-ES" sz="1400" dirty="0" err="1" smtClean="0"/>
              <a:t>Jose</a:t>
            </a:r>
            <a:r>
              <a:rPr lang="es-ES" sz="1400" dirty="0" smtClean="0"/>
              <a:t> Domingo López </a:t>
            </a:r>
            <a:r>
              <a:rPr lang="es-ES" sz="1400" dirty="0" err="1" smtClean="0"/>
              <a:t>López</a:t>
            </a:r>
            <a:endParaRPr lang="es-ES" sz="1400" dirty="0" smtClean="0"/>
          </a:p>
          <a:p>
            <a:pPr algn="r"/>
            <a:r>
              <a:rPr lang="es-ES" sz="1400" dirty="0" smtClean="0"/>
              <a:t>Directora: Mª Ángeles Moraga de la Rubia</a:t>
            </a:r>
          </a:p>
          <a:p>
            <a:endParaRPr lang="es-ES" sz="1400" dirty="0"/>
          </a:p>
          <a:p>
            <a:pPr algn="r"/>
            <a:r>
              <a:rPr lang="es-ES" sz="1400" dirty="0" smtClean="0"/>
              <a:t>Febrero, 2012</a:t>
            </a:r>
            <a:endParaRPr lang="es-ES" sz="1400" dirty="0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36" y="1340768"/>
            <a:ext cx="1008112" cy="10081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61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La industria del software se ha visto afectada por la globalización.</a:t>
            </a:r>
          </a:p>
          <a:p>
            <a:endParaRPr lang="es-ES" sz="1800" dirty="0"/>
          </a:p>
          <a:p>
            <a:r>
              <a:rPr lang="es-ES" sz="1800" dirty="0"/>
              <a:t>Ello supone modificar metodologías y procesos de gestión para adaptarse a las nuevas tendencias.</a:t>
            </a:r>
          </a:p>
          <a:p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</a:t>
            </a:r>
            <a:r>
              <a:rPr lang="es-ES" sz="2200" dirty="0" smtClean="0"/>
              <a:t>Objetivos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Motivación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618558" y="3113716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RIGIN (Organizaciones Inteligentes Globales Innovadoras)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619087" y="3823880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Colaboran: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27" y="4070957"/>
            <a:ext cx="1457325" cy="100012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55" y="5361284"/>
            <a:ext cx="1457325" cy="50482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19" y="4060610"/>
            <a:ext cx="1457325" cy="100012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45" y="5113635"/>
            <a:ext cx="1457325" cy="100012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97" y="4070958"/>
            <a:ext cx="1457325" cy="100012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64" y="5112672"/>
            <a:ext cx="1457325" cy="1000125"/>
          </a:xfrm>
          <a:prstGeom prst="rect">
            <a:avLst/>
          </a:prstGeom>
        </p:spPr>
      </p:pic>
      <p:pic>
        <p:nvPicPr>
          <p:cNvPr id="14" name="14 Marcador de contenido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0" y="2953670"/>
            <a:ext cx="984384" cy="675558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1" y="4060609"/>
            <a:ext cx="1457325" cy="1000125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/>
          <a:p>
            <a:fld id="{B48C6472-4FB6-4C69-A920-C8307D2FB37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78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Objetivos de ORIGIN:</a:t>
            </a:r>
          </a:p>
          <a:p>
            <a:r>
              <a:rPr lang="es-ES" sz="1800" dirty="0" smtClean="0"/>
              <a:t>Aumentar la productividad de las actividades de desarrollo de software en escenarios globales.</a:t>
            </a:r>
          </a:p>
          <a:p>
            <a:endParaRPr lang="es-ES" sz="1800" dirty="0" smtClean="0"/>
          </a:p>
          <a:p>
            <a:r>
              <a:rPr lang="es-ES" sz="1800" dirty="0" smtClean="0"/>
              <a:t>Asegurar y mejorar la calidad de los productos desarrollados.</a:t>
            </a:r>
          </a:p>
          <a:p>
            <a:endParaRPr lang="es-ES" sz="1800" dirty="0" smtClean="0"/>
          </a:p>
          <a:p>
            <a:r>
              <a:rPr lang="es-ES" sz="1800" dirty="0" smtClean="0"/>
              <a:t>Incrementar el nivel competitivo de las organizaciones a nivel internacional.</a:t>
            </a:r>
          </a:p>
          <a:p>
            <a:endParaRPr lang="es-ES" sz="1800" dirty="0"/>
          </a:p>
          <a:p>
            <a:r>
              <a:rPr lang="es-ES" sz="1800" dirty="0"/>
              <a:t>Mitigar el efecto de la distribución de </a:t>
            </a:r>
            <a:r>
              <a:rPr lang="es-ES" sz="1800" dirty="0" smtClean="0"/>
              <a:t>recursos en el proceso de desarrollo, paliando los problemas de comunicación y gestión del conocimiento.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</a:t>
            </a:r>
            <a:r>
              <a:rPr lang="es-ES" sz="2200" dirty="0" smtClean="0"/>
              <a:t>Objetivos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Motivación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11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81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371607"/>
          </a:xfrm>
          <a:ln w="3810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109728" indent="0" algn="ctr">
              <a:buNone/>
            </a:pPr>
            <a:r>
              <a:rPr lang="es-ES" sz="2200" dirty="0" smtClean="0"/>
              <a:t>Elaborar una herramienta de visualización que facilite la gestión organizacional en el contexto del DGS, así como el seguimiento de los proyectos globalizados y el análisis de datos complejos mediante técnicas de visualización.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7" y="4003323"/>
            <a:ext cx="2736304" cy="173907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80" y="4003323"/>
            <a:ext cx="2631856" cy="236954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74420" y="335699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Geolocalización</a:t>
            </a:r>
            <a:r>
              <a:rPr lang="es-ES" dirty="0" smtClean="0"/>
              <a:t> de factorías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506868" y="3079993"/>
            <a:ext cx="4286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</a:p>
          <a:p>
            <a:pPr algn="ctr"/>
            <a:r>
              <a:rPr lang="es-ES" dirty="0" smtClean="0"/>
              <a:t>medidas e indicadores</a:t>
            </a:r>
          </a:p>
          <a:p>
            <a:pPr algn="ctr"/>
            <a:r>
              <a:rPr lang="es-ES" dirty="0" smtClean="0"/>
              <a:t>mediante metáforas de visualización</a:t>
            </a:r>
            <a:endParaRPr lang="es-E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12</a:t>
            </a:fld>
            <a:endParaRPr lang="es-ES"/>
          </a:p>
        </p:txBody>
      </p:sp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5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13</a:t>
            </a:fld>
            <a:endParaRPr lang="es-ES"/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56792"/>
            <a:ext cx="4684404" cy="4525962"/>
          </a:xfr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La herramienta desarrollada en este PFC se compone de:</a:t>
            </a:r>
          </a:p>
          <a:p>
            <a:r>
              <a:rPr lang="es-ES" sz="1800" dirty="0" smtClean="0"/>
              <a:t>Aplicación web internacionalizada.</a:t>
            </a:r>
          </a:p>
          <a:p>
            <a:endParaRPr lang="es-ES" sz="1800" dirty="0" smtClean="0"/>
          </a:p>
          <a:p>
            <a:r>
              <a:rPr lang="es-ES" sz="1800" dirty="0" smtClean="0"/>
              <a:t>Motor gráfico 3D integrado.</a:t>
            </a:r>
          </a:p>
          <a:p>
            <a:endParaRPr lang="es-ES" sz="1800" dirty="0" smtClean="0"/>
          </a:p>
          <a:p>
            <a:r>
              <a:rPr lang="es-ES" sz="1800" dirty="0" smtClean="0"/>
              <a:t>Metáforas de visualización interactivas.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14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Objetivo principal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30748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2200" dirty="0" smtClean="0"/>
              <a:t>Modelado de una abstracción del mundo real relativa al contexto de DGS.</a:t>
            </a:r>
          </a:p>
          <a:p>
            <a:endParaRPr lang="es-ES" sz="2200" dirty="0" smtClean="0"/>
          </a:p>
          <a:p>
            <a:r>
              <a:rPr lang="es-ES" sz="2200" dirty="0" smtClean="0"/>
              <a:t>Selección de la información relevante utilizada en el contexto empresarial bajo el paradigma del DGS.</a:t>
            </a:r>
          </a:p>
          <a:p>
            <a:endParaRPr lang="es-ES" sz="2200" dirty="0" smtClean="0"/>
          </a:p>
          <a:p>
            <a:r>
              <a:rPr lang="es-ES" sz="2200" dirty="0" smtClean="0"/>
              <a:t>Análisis de técnicas de visualización para representar la información.</a:t>
            </a:r>
          </a:p>
          <a:p>
            <a:endParaRPr lang="es-ES" sz="2200" dirty="0"/>
          </a:p>
          <a:p>
            <a:r>
              <a:rPr lang="es-ES" sz="2200" dirty="0" smtClean="0"/>
              <a:t>Definición de metáforas de visualización.</a:t>
            </a:r>
          </a:p>
          <a:p>
            <a:endParaRPr lang="es-ES" sz="2200" dirty="0" smtClean="0"/>
          </a:p>
          <a:p>
            <a:r>
              <a:rPr lang="es-ES" sz="2200" dirty="0" smtClean="0"/>
              <a:t>Diseño de un método que permita configurar la visualización y mostrar la información del modo más adecuado.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Objetivos</a:t>
            </a:r>
            <a:r>
              <a:rPr lang="es-ES" sz="3800" dirty="0" smtClean="0"/>
              <a:t> parciales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15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36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07504" y="1481328"/>
            <a:ext cx="9001000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Análisis de librerías para la </a:t>
            </a:r>
            <a:r>
              <a:rPr lang="es-ES" sz="2200" dirty="0"/>
              <a:t>generación de gráficos </a:t>
            </a:r>
            <a:r>
              <a:rPr lang="es-ES" sz="2200" dirty="0" smtClean="0"/>
              <a:t>en 3D.</a:t>
            </a:r>
          </a:p>
          <a:p>
            <a:endParaRPr lang="es-ES" sz="2200" dirty="0"/>
          </a:p>
          <a:p>
            <a:r>
              <a:rPr lang="es-ES" sz="2200" dirty="0" smtClean="0"/>
              <a:t>Desarrollo un motor gráfico para la visualización de datos empleando modelos en 3D.</a:t>
            </a:r>
          </a:p>
          <a:p>
            <a:endParaRPr lang="es-ES" sz="2200" dirty="0" smtClean="0"/>
          </a:p>
          <a:p>
            <a:r>
              <a:rPr lang="es-ES" sz="2200" dirty="0" smtClean="0"/>
              <a:t>Análisis de tecnologías y </a:t>
            </a:r>
            <a:r>
              <a:rPr lang="es-ES" sz="2200" i="1" dirty="0" err="1" smtClean="0"/>
              <a:t>frameworks</a:t>
            </a:r>
            <a:r>
              <a:rPr lang="es-ES" sz="2200" dirty="0" smtClean="0"/>
              <a:t> para el desarrollo de aplicaciones Web y visualización de información en la Web.</a:t>
            </a:r>
          </a:p>
          <a:p>
            <a:endParaRPr lang="es-ES" sz="2200" dirty="0" smtClean="0"/>
          </a:p>
          <a:p>
            <a:r>
              <a:rPr lang="es-ES" sz="2200" dirty="0" smtClean="0"/>
              <a:t>Desarrollo una aplicación web que permita la gestión organizacional de escenarios de desarrollo global y la visualización personalizada de información mediante gráficos en 3D.</a:t>
            </a:r>
          </a:p>
          <a:p>
            <a:pPr marL="109728" indent="0">
              <a:buNone/>
            </a:pPr>
            <a:endParaRPr lang="es-E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Motivación y Objetivos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Objetivos</a:t>
            </a:r>
            <a:r>
              <a:rPr lang="es-ES" dirty="0" smtClean="0"/>
              <a:t> parciales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16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09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052736"/>
            <a:ext cx="7772400" cy="1828800"/>
          </a:xfrm>
        </p:spPr>
        <p:txBody>
          <a:bodyPr/>
          <a:lstStyle/>
          <a:p>
            <a:r>
              <a:rPr lang="es-ES" dirty="0" smtClean="0"/>
              <a:t>3. Estado del Arte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753743" cy="145488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Desarrollo Global de Software</a:t>
            </a:r>
          </a:p>
          <a:p>
            <a:r>
              <a:rPr lang="es-ES" dirty="0" smtClean="0"/>
              <a:t>Calidad y medidas software</a:t>
            </a:r>
          </a:p>
          <a:p>
            <a:r>
              <a:rPr lang="es-ES" dirty="0" smtClean="0"/>
              <a:t>Visualización de medidas software</a:t>
            </a:r>
          </a:p>
          <a:p>
            <a:r>
              <a:rPr lang="es-ES" dirty="0" smtClean="0"/>
              <a:t>Librerías de gráficos 3D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588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Definición de Calidad (DRAE 2006, 3ª edición):</a:t>
            </a:r>
          </a:p>
          <a:p>
            <a:pPr marL="109728" indent="0" algn="ctr">
              <a:buNone/>
            </a:pPr>
            <a:r>
              <a:rPr lang="es-ES" sz="1800" i="1" dirty="0" smtClean="0"/>
              <a:t>“Propiedad </a:t>
            </a:r>
            <a:r>
              <a:rPr lang="es-ES" sz="1800" i="1" dirty="0"/>
              <a:t>o conjunto de propiedades inherentes a </a:t>
            </a:r>
            <a:r>
              <a:rPr lang="es-ES" sz="1800" i="1" dirty="0" smtClean="0"/>
              <a:t>algo,</a:t>
            </a:r>
          </a:p>
          <a:p>
            <a:pPr marL="109728" indent="0" algn="ctr">
              <a:buNone/>
            </a:pPr>
            <a:r>
              <a:rPr lang="es-ES" sz="1800" i="1" dirty="0" smtClean="0"/>
              <a:t>que </a:t>
            </a:r>
            <a:r>
              <a:rPr lang="es-ES" sz="1800" i="1" dirty="0"/>
              <a:t>permiten juzgar su valor</a:t>
            </a:r>
            <a:r>
              <a:rPr lang="es-ES" sz="1800" i="1" dirty="0" smtClean="0"/>
              <a:t>.”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sz="2200" dirty="0" smtClean="0"/>
              <a:t>Subjetiva a los clientes y a las organizaciones.</a:t>
            </a:r>
          </a:p>
          <a:p>
            <a:endParaRPr lang="es-ES" dirty="0" smtClean="0"/>
          </a:p>
          <a:p>
            <a:r>
              <a:rPr lang="es-ES" sz="2200" dirty="0" smtClean="0"/>
              <a:t>Aparición de normas de calidad: ISO/IEC 25000.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Estado del Arte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Calidad y medidas software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1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La </a:t>
            </a:r>
            <a:r>
              <a:rPr lang="es-ES" sz="2200" b="1" dirty="0"/>
              <a:t>medición</a:t>
            </a:r>
            <a:r>
              <a:rPr lang="es-ES" sz="2200" dirty="0"/>
              <a:t> es una disciplina fundamental en cualquier ingeniería</a:t>
            </a:r>
            <a:r>
              <a:rPr lang="es-ES" sz="2200" dirty="0" smtClean="0"/>
              <a:t>.</a:t>
            </a:r>
          </a:p>
          <a:p>
            <a:endParaRPr lang="es-ES" sz="2200" dirty="0"/>
          </a:p>
          <a:p>
            <a:r>
              <a:rPr lang="es-ES" sz="2200" dirty="0" smtClean="0"/>
              <a:t>La ingeniería del software lidia con la medición de entidades que no son tangibles.</a:t>
            </a:r>
          </a:p>
          <a:p>
            <a:endParaRPr lang="es-ES" sz="2200" dirty="0"/>
          </a:p>
          <a:p>
            <a:r>
              <a:rPr lang="es-ES" sz="2200" dirty="0" smtClean="0"/>
              <a:t>Las medidas software permiten conocer qué </a:t>
            </a:r>
            <a:r>
              <a:rPr lang="es-ES" sz="2200" dirty="0"/>
              <a:t>ocurre durante el proceso de desarrollo y mantenimiento del software. 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19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Estado del Arte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Calidad y medidas software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6485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Motivación y Objetivos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Estado del Arte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Metodología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Resultados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Demostración</a:t>
            </a:r>
          </a:p>
          <a:p>
            <a:pPr marL="624078" indent="-514350">
              <a:buFont typeface="+mj-lt"/>
              <a:buAutoNum type="arabicPeriod"/>
            </a:pP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2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Consiste en transmitir información de un modo visual.</a:t>
            </a:r>
          </a:p>
          <a:p>
            <a:endParaRPr lang="es-ES" sz="2200" dirty="0" smtClean="0"/>
          </a:p>
          <a:p>
            <a:r>
              <a:rPr lang="es-ES" sz="2200" dirty="0" smtClean="0"/>
              <a:t>Permite el análisis de datos complejos por medio la exploración visual.</a:t>
            </a:r>
          </a:p>
          <a:p>
            <a:endParaRPr lang="es-ES" sz="2200" dirty="0" smtClean="0"/>
          </a:p>
          <a:p>
            <a:r>
              <a:rPr lang="es-ES" sz="2200" dirty="0" smtClean="0"/>
              <a:t>Explota la capacidad de percepción del sistema visual humano (procesos </a:t>
            </a:r>
            <a:r>
              <a:rPr lang="es-ES" sz="2200" dirty="0" err="1" smtClean="0"/>
              <a:t>preatentos</a:t>
            </a:r>
            <a:r>
              <a:rPr lang="es-ES" sz="2200" dirty="0" smtClean="0"/>
              <a:t>).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medidas software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9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Categorías básicas que se procesan de forma </a:t>
            </a:r>
            <a:r>
              <a:rPr lang="es-ES" sz="2200" dirty="0" err="1" smtClean="0"/>
              <a:t>preatenta</a:t>
            </a:r>
            <a:r>
              <a:rPr lang="es-ES" sz="2200" dirty="0" smtClean="0"/>
              <a:t>:</a:t>
            </a:r>
          </a:p>
          <a:p>
            <a:r>
              <a:rPr lang="es-ES" sz="2200" dirty="0" smtClean="0"/>
              <a:t>Color</a:t>
            </a:r>
          </a:p>
          <a:p>
            <a:r>
              <a:rPr lang="es-ES" sz="2200" dirty="0" smtClean="0"/>
              <a:t>Forma</a:t>
            </a:r>
          </a:p>
          <a:p>
            <a:r>
              <a:rPr lang="es-ES" sz="2200" dirty="0" smtClean="0"/>
              <a:t>Movimiento</a:t>
            </a:r>
          </a:p>
          <a:p>
            <a:r>
              <a:rPr lang="es-ES" sz="2200" dirty="0" smtClean="0"/>
              <a:t>Localización espacial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</a:t>
            </a:r>
            <a:r>
              <a:rPr lang="es-ES" sz="3800" dirty="0"/>
              <a:t>medidas software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35" y="3861048"/>
            <a:ext cx="2634962" cy="195860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38" y="4001928"/>
            <a:ext cx="3527236" cy="179363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84" y="3861048"/>
            <a:ext cx="2602554" cy="1934518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13" y="3861048"/>
            <a:ext cx="2710406" cy="2014686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02" y="4529125"/>
            <a:ext cx="608014" cy="598364"/>
          </a:xfrm>
          <a:prstGeom prst="rect">
            <a:avLst/>
          </a:prstGeom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21</a:t>
            </a:fld>
            <a:endParaRPr lang="es-ES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s-ES" sz="2200" dirty="0" smtClean="0"/>
              <a:t>Estrategia para visualizar medidas software:</a:t>
            </a:r>
          </a:p>
          <a:p>
            <a:r>
              <a:rPr lang="es-ES" sz="2200" dirty="0" smtClean="0"/>
              <a:t>Identificar la entidad que se quiere representar.</a:t>
            </a:r>
          </a:p>
          <a:p>
            <a:endParaRPr lang="es-ES" sz="2200" dirty="0" smtClean="0"/>
          </a:p>
          <a:p>
            <a:r>
              <a:rPr lang="es-ES" sz="2200" dirty="0" smtClean="0"/>
              <a:t>Identificar sus propiedades relevantes.</a:t>
            </a:r>
          </a:p>
          <a:p>
            <a:endParaRPr lang="es-ES" sz="2200" dirty="0" smtClean="0"/>
          </a:p>
          <a:p>
            <a:r>
              <a:rPr lang="es-ES" sz="2200" dirty="0" smtClean="0"/>
              <a:t>Asociar esas propiedades con atributos gráficos (textura, color, ubicación, tamaño…).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Visualización </a:t>
            </a:r>
            <a:r>
              <a:rPr lang="es-ES" sz="3800" dirty="0" smtClean="0"/>
              <a:t>de </a:t>
            </a:r>
            <a:r>
              <a:rPr lang="es-ES" sz="3800" dirty="0"/>
              <a:t>medidas software</a:t>
            </a:r>
          </a:p>
        </p:txBody>
      </p:sp>
    </p:spTree>
    <p:extLst>
      <p:ext uri="{BB962C8B-B14F-4D97-AF65-F5344CB8AC3E}">
        <p14:creationId xmlns:p14="http://schemas.microsoft.com/office/powerpoint/2010/main" val="32096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Gráficos por computador:</a:t>
            </a:r>
          </a:p>
          <a:p>
            <a:pPr marL="109728" indent="0" algn="ctr">
              <a:buNone/>
            </a:pPr>
            <a:r>
              <a:rPr lang="es-ES" sz="1800" i="1" dirty="0" smtClean="0"/>
              <a:t>“Imágenes generadas o modificadas mediante el uso de un ordenador”</a:t>
            </a:r>
          </a:p>
          <a:p>
            <a:endParaRPr lang="es-ES" sz="2200" dirty="0" smtClean="0"/>
          </a:p>
          <a:p>
            <a:r>
              <a:rPr lang="es-ES" sz="2200" dirty="0" smtClean="0"/>
              <a:t>Empleados en entretenimiento, investigación, educación, simulación, etcétera.</a:t>
            </a:r>
          </a:p>
          <a:p>
            <a:endParaRPr lang="es-ES" sz="2200" dirty="0" smtClean="0"/>
          </a:p>
          <a:p>
            <a:r>
              <a:rPr lang="es-ES" sz="2200" dirty="0" smtClean="0"/>
              <a:t>Librería de gráficos:</a:t>
            </a:r>
          </a:p>
          <a:p>
            <a:pPr marL="109728" indent="0" algn="ctr">
              <a:buNone/>
            </a:pPr>
            <a:r>
              <a:rPr lang="es-ES" sz="1800" i="1" dirty="0" smtClean="0"/>
              <a:t>“Interfaz software que proporciona un medio</a:t>
            </a:r>
          </a:p>
          <a:p>
            <a:pPr marL="109728" indent="0" algn="ctr">
              <a:buNone/>
            </a:pPr>
            <a:r>
              <a:rPr lang="es-ES" sz="1800" i="1" dirty="0" smtClean="0"/>
              <a:t>para generar imágenes en una pantalla”</a:t>
            </a:r>
            <a:endParaRPr lang="es-ES" sz="1800" i="1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23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Librerías de gráficos 3D</a:t>
            </a:r>
            <a:endParaRPr lang="es-ES" sz="38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95499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50" y="1196752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Direct3D</a:t>
            </a:r>
          </a:p>
          <a:p>
            <a:r>
              <a:rPr lang="es-ES" sz="2200" dirty="0" err="1" smtClean="0"/>
              <a:t>OpenGL</a:t>
            </a:r>
            <a:endParaRPr lang="es-ES" sz="2200" dirty="0" smtClean="0"/>
          </a:p>
          <a:p>
            <a:r>
              <a:rPr lang="es-ES" sz="2200" dirty="0" err="1" smtClean="0"/>
              <a:t>WebGL</a:t>
            </a:r>
            <a:endParaRPr lang="es-ES" sz="2200" dirty="0" smtClean="0"/>
          </a:p>
          <a:p>
            <a:r>
              <a:rPr lang="es-ES" sz="2200" dirty="0" err="1" smtClean="0"/>
              <a:t>jMonkeyEngine</a:t>
            </a:r>
            <a:endParaRPr lang="es-ES" sz="2200" dirty="0" smtClean="0"/>
          </a:p>
          <a:p>
            <a:r>
              <a:rPr lang="es-ES" sz="2200" dirty="0" smtClean="0"/>
              <a:t>Java3D</a:t>
            </a:r>
          </a:p>
          <a:p>
            <a:r>
              <a:rPr lang="es-ES" sz="2200" dirty="0" smtClean="0"/>
              <a:t>…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24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Estado del Arte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Librerías de gráficos 3D</a:t>
            </a:r>
            <a:endParaRPr lang="es-ES" sz="3800" dirty="0"/>
          </a:p>
        </p:txBody>
      </p:sp>
      <p:sp>
        <p:nvSpPr>
          <p:cNvPr id="6" name="5 CuadroTexto"/>
          <p:cNvSpPr txBox="1"/>
          <p:nvPr/>
        </p:nvSpPr>
        <p:spPr>
          <a:xfrm>
            <a:off x="4355976" y="16288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Estándar maduro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355976" y="199813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Código </a:t>
            </a:r>
            <a:r>
              <a:rPr lang="es-ES" dirty="0" smtClean="0"/>
              <a:t>abierto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355976" y="310612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Independiente del gestor de </a:t>
            </a:r>
            <a:r>
              <a:rPr lang="es-ES" dirty="0" smtClean="0"/>
              <a:t>ventanas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4355976" y="236746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Bien </a:t>
            </a:r>
            <a:r>
              <a:rPr lang="es-ES" dirty="0" smtClean="0"/>
              <a:t>documentado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4355976" y="2736796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Independiente de la plataforma y del </a:t>
            </a:r>
            <a:r>
              <a:rPr lang="es-ES" dirty="0" smtClean="0"/>
              <a:t>SO</a:t>
            </a:r>
            <a:endParaRPr lang="es-ES" dirty="0"/>
          </a:p>
        </p:txBody>
      </p:sp>
      <p:cxnSp>
        <p:nvCxnSpPr>
          <p:cNvPr id="12" name="11 Conector recto de flecha"/>
          <p:cNvCxnSpPr>
            <a:endCxn id="6" idx="1"/>
          </p:cNvCxnSpPr>
          <p:nvPr/>
        </p:nvCxnSpPr>
        <p:spPr>
          <a:xfrm flipV="1">
            <a:off x="2195736" y="1813466"/>
            <a:ext cx="2160240" cy="27609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endCxn id="7" idx="1"/>
          </p:cNvCxnSpPr>
          <p:nvPr/>
        </p:nvCxnSpPr>
        <p:spPr>
          <a:xfrm>
            <a:off x="2195736" y="2089558"/>
            <a:ext cx="2160240" cy="9324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>
            <a:endCxn id="8" idx="1"/>
          </p:cNvCxnSpPr>
          <p:nvPr/>
        </p:nvCxnSpPr>
        <p:spPr>
          <a:xfrm>
            <a:off x="2195736" y="2089558"/>
            <a:ext cx="2160240" cy="1201236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>
            <a:endCxn id="9" idx="1"/>
          </p:cNvCxnSpPr>
          <p:nvPr/>
        </p:nvCxnSpPr>
        <p:spPr>
          <a:xfrm>
            <a:off x="2195736" y="2089558"/>
            <a:ext cx="2160240" cy="46257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>
            <a:endCxn id="10" idx="1"/>
          </p:cNvCxnSpPr>
          <p:nvPr/>
        </p:nvCxnSpPr>
        <p:spPr>
          <a:xfrm>
            <a:off x="2195736" y="2089558"/>
            <a:ext cx="2160240" cy="83190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Método de Trabajo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51920" y="2931712"/>
            <a:ext cx="5040560" cy="1454888"/>
          </a:xfrm>
        </p:spPr>
        <p:txBody>
          <a:bodyPr>
            <a:normAutofit/>
          </a:bodyPr>
          <a:lstStyle/>
          <a:p>
            <a:r>
              <a:rPr lang="es-ES" dirty="0" smtClean="0"/>
              <a:t>Proceso </a:t>
            </a:r>
            <a:r>
              <a:rPr lang="es-ES" dirty="0"/>
              <a:t>Unificado de </a:t>
            </a:r>
            <a:r>
              <a:rPr lang="es-ES" dirty="0" smtClean="0"/>
              <a:t>Desarrollo</a:t>
            </a:r>
          </a:p>
          <a:p>
            <a:r>
              <a:rPr lang="es-ES" dirty="0" smtClean="0"/>
              <a:t>Marco tecnológico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2022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Método de Trabajo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Proceso Unificado de Desarrollo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26</a:t>
            </a:fld>
            <a:endParaRPr lang="es-ES"/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56792"/>
            <a:ext cx="4054582" cy="5034995"/>
          </a:xfrm>
        </p:spPr>
      </p:pic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7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412776"/>
            <a:ext cx="3826768" cy="4824536"/>
          </a:xfrm>
        </p:spPr>
        <p:txBody>
          <a:bodyPr>
            <a:normAutofit/>
          </a:bodyPr>
          <a:lstStyle/>
          <a:p>
            <a:r>
              <a:rPr lang="es-ES" sz="2200" dirty="0" err="1" smtClean="0"/>
              <a:t>Maven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Subversion</a:t>
            </a:r>
            <a:endParaRPr lang="es-ES" sz="2200" dirty="0" smtClean="0"/>
          </a:p>
          <a:p>
            <a:r>
              <a:rPr lang="es-ES" sz="2200" dirty="0" smtClean="0"/>
              <a:t>Apache </a:t>
            </a:r>
            <a:r>
              <a:rPr lang="es-ES" sz="2200" dirty="0" err="1" smtClean="0"/>
              <a:t>Tomcat</a:t>
            </a:r>
            <a:endParaRPr lang="es-ES" sz="2200" dirty="0"/>
          </a:p>
          <a:p>
            <a:r>
              <a:rPr lang="es-ES" sz="2200" dirty="0" err="1" smtClean="0"/>
              <a:t>MySQL</a:t>
            </a:r>
            <a:r>
              <a:rPr lang="es-ES" sz="2200" dirty="0" smtClean="0"/>
              <a:t> Server</a:t>
            </a:r>
          </a:p>
          <a:p>
            <a:r>
              <a:rPr lang="es-ES" sz="2200" dirty="0" smtClean="0"/>
              <a:t>Spring</a:t>
            </a:r>
          </a:p>
          <a:p>
            <a:r>
              <a:rPr lang="es-ES" sz="2200" dirty="0" smtClean="0"/>
              <a:t>Spring Security</a:t>
            </a:r>
          </a:p>
          <a:p>
            <a:r>
              <a:rPr lang="es-ES" sz="2200" dirty="0" err="1" smtClean="0"/>
              <a:t>Struts</a:t>
            </a:r>
            <a:r>
              <a:rPr lang="es-ES" sz="2200" dirty="0" smtClean="0"/>
              <a:t> 2</a:t>
            </a:r>
          </a:p>
          <a:p>
            <a:r>
              <a:rPr lang="es-ES" sz="2200" dirty="0" err="1" smtClean="0"/>
              <a:t>Hibernate</a:t>
            </a:r>
            <a:endParaRPr lang="es-ES" sz="2200" dirty="0" smtClean="0"/>
          </a:p>
          <a:p>
            <a:r>
              <a:rPr lang="es-ES" sz="2200" dirty="0" smtClean="0"/>
              <a:t>JPA</a:t>
            </a:r>
            <a:endParaRPr lang="es-ES" sz="2200" dirty="0"/>
          </a:p>
          <a:p>
            <a:r>
              <a:rPr lang="es-ES" sz="2200" dirty="0" smtClean="0"/>
              <a:t>JAXB</a:t>
            </a:r>
          </a:p>
          <a:p>
            <a:r>
              <a:rPr lang="es-ES" sz="2200" dirty="0"/>
              <a:t>Java </a:t>
            </a:r>
            <a:r>
              <a:rPr lang="es-ES" sz="2200" dirty="0" err="1"/>
              <a:t>OpenGL</a:t>
            </a:r>
            <a:endParaRPr lang="es-ES" sz="2200" dirty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Método de Trabajo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Marco </a:t>
            </a:r>
            <a:r>
              <a:rPr lang="es-ES" sz="3800" dirty="0" smtClean="0"/>
              <a:t>tecnológico</a:t>
            </a:r>
            <a:endParaRPr lang="es-ES" sz="38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59200" y="1412776"/>
            <a:ext cx="4306447" cy="50405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err="1"/>
              <a:t>Displaytag</a:t>
            </a:r>
            <a:endParaRPr lang="es-ES" sz="2200" dirty="0"/>
          </a:p>
          <a:p>
            <a:r>
              <a:rPr lang="es-ES" sz="2200" dirty="0" err="1"/>
              <a:t>SiteMesh</a:t>
            </a:r>
            <a:endParaRPr lang="es-ES" sz="2200" dirty="0"/>
          </a:p>
          <a:p>
            <a:r>
              <a:rPr lang="es-ES" sz="2200" dirty="0"/>
              <a:t>JSTL</a:t>
            </a:r>
          </a:p>
          <a:p>
            <a:r>
              <a:rPr lang="es-ES" sz="2200" dirty="0"/>
              <a:t>JSON</a:t>
            </a:r>
          </a:p>
          <a:p>
            <a:r>
              <a:rPr lang="es-ES" sz="2200" dirty="0" err="1" smtClean="0"/>
              <a:t>JQuery</a:t>
            </a:r>
            <a:endParaRPr lang="es-ES" sz="2200" dirty="0" smtClean="0"/>
          </a:p>
          <a:p>
            <a:r>
              <a:rPr lang="es-ES" sz="2200" dirty="0" smtClean="0"/>
              <a:t>Google </a:t>
            </a:r>
            <a:r>
              <a:rPr lang="es-ES" sz="2200" dirty="0" err="1"/>
              <a:t>Maps</a:t>
            </a:r>
            <a:r>
              <a:rPr lang="es-ES" sz="2200" dirty="0"/>
              <a:t> API</a:t>
            </a:r>
          </a:p>
          <a:p>
            <a:r>
              <a:rPr lang="es-ES" sz="2200" dirty="0" err="1"/>
              <a:t>JUnit</a:t>
            </a:r>
            <a:endParaRPr lang="es-ES" sz="2200" dirty="0"/>
          </a:p>
          <a:p>
            <a:r>
              <a:rPr lang="es-ES" sz="2200" dirty="0"/>
              <a:t>Spring Test</a:t>
            </a:r>
          </a:p>
          <a:p>
            <a:r>
              <a:rPr lang="es-ES" sz="2200" dirty="0" err="1"/>
              <a:t>Canoo</a:t>
            </a:r>
            <a:r>
              <a:rPr lang="es-ES" sz="2200" dirty="0"/>
              <a:t> </a:t>
            </a:r>
            <a:r>
              <a:rPr lang="es-ES" sz="2200" dirty="0" err="1"/>
              <a:t>WebTest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Annotations</a:t>
            </a:r>
            <a:endParaRPr lang="es-ES" sz="2200" dirty="0"/>
          </a:p>
          <a:p>
            <a:r>
              <a:rPr lang="es-ES" sz="2200" dirty="0"/>
              <a:t>Java </a:t>
            </a:r>
            <a:r>
              <a:rPr lang="es-ES" sz="2200" dirty="0" err="1"/>
              <a:t>Reflection</a:t>
            </a:r>
            <a:r>
              <a:rPr lang="es-ES" sz="2200" dirty="0"/>
              <a:t> API</a:t>
            </a:r>
            <a:endParaRPr lang="es-ES" sz="2200" dirty="0" smtClean="0"/>
          </a:p>
          <a:p>
            <a:endParaRPr lang="es-ES" sz="2800" dirty="0" smtClean="0"/>
          </a:p>
          <a:p>
            <a:endParaRPr lang="es-ES" sz="2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27</a:t>
            </a:fld>
            <a:endParaRPr lang="es-ES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044624" y="1052736"/>
            <a:ext cx="7772400" cy="1828800"/>
          </a:xfrm>
        </p:spPr>
        <p:txBody>
          <a:bodyPr/>
          <a:lstStyle/>
          <a:p>
            <a:r>
              <a:rPr lang="es-ES" dirty="0" smtClean="0"/>
              <a:t>5. Resultados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Trabajo inicial</a:t>
            </a:r>
          </a:p>
          <a:p>
            <a:r>
              <a:rPr lang="es-ES" dirty="0" smtClean="0"/>
              <a:t>Motor gráfico</a:t>
            </a:r>
          </a:p>
          <a:p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3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Modelo gráfico para factorías de software: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29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51304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Captura de requisitos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31" y="2348879"/>
            <a:ext cx="4011159" cy="3312369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708920"/>
            <a:ext cx="4309596" cy="1205896"/>
          </a:xfrm>
          <a:prstGeom prst="rect">
            <a:avLst/>
          </a:prstGeo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0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833 L -0.24653 -0.0060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540568" y="1052736"/>
            <a:ext cx="7772400" cy="1828800"/>
          </a:xfrm>
        </p:spPr>
        <p:txBody>
          <a:bodyPr/>
          <a:lstStyle/>
          <a:p>
            <a:r>
              <a:rPr lang="es-ES" dirty="0" smtClean="0"/>
              <a:t>1. Introducción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al tema</a:t>
            </a:r>
          </a:p>
          <a:p>
            <a:r>
              <a:rPr lang="es-ES" dirty="0" smtClean="0"/>
              <a:t>Problemática</a:t>
            </a:r>
          </a:p>
          <a:p>
            <a:r>
              <a:rPr lang="es-ES" dirty="0" smtClean="0"/>
              <a:t>Qué se propone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0763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para proyectos software: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30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58576"/>
            <a:ext cx="4390856" cy="355176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71" y="2564904"/>
            <a:ext cx="4336464" cy="1707094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2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-0.24791 0.0027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6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Modelo gráfico genérico: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31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76871"/>
            <a:ext cx="4204321" cy="396757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28" y="2564904"/>
            <a:ext cx="4687774" cy="1596144"/>
          </a:xfrm>
          <a:prstGeom prst="rect">
            <a:avLst/>
          </a:prstGeom>
        </p:spPr>
      </p:pic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-0.22986 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32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579273" cy="4525962"/>
          </a:xfrm>
        </p:spPr>
      </p:pic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6422"/>
            <a:ext cx="5991068" cy="3744417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Concepto de perfiles de visualización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33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3528" y="260648"/>
            <a:ext cx="8712968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sz="2200" dirty="0"/>
              <a:t/>
            </a:r>
            <a:br>
              <a:rPr lang="es-ES" sz="2200" dirty="0"/>
            </a:br>
            <a:r>
              <a:rPr lang="es-ES" sz="3800" dirty="0" smtClean="0"/>
              <a:t>Captura </a:t>
            </a:r>
            <a:r>
              <a:rPr lang="es-ES" sz="3800" dirty="0"/>
              <a:t>de requisitos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3047"/>
            <a:ext cx="5991068" cy="3744415"/>
          </a:xfrm>
          <a:prstGeom prst="rect">
            <a:avLst/>
          </a:prstGeom>
        </p:spPr>
      </p:pic>
      <p:cxnSp>
        <p:nvCxnSpPr>
          <p:cNvPr id="13" name="12 Conector recto de flecha"/>
          <p:cNvCxnSpPr/>
          <p:nvPr/>
        </p:nvCxnSpPr>
        <p:spPr>
          <a:xfrm>
            <a:off x="3563888" y="2780928"/>
            <a:ext cx="12961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563888" y="3140968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3563888" y="3645024"/>
            <a:ext cx="1152128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V="1">
            <a:off x="3563888" y="3717032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 flipV="1">
            <a:off x="3563888" y="4293096"/>
            <a:ext cx="115212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2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09728" indent="0">
              <a:buNone/>
            </a:pPr>
            <a:r>
              <a:rPr lang="es-ES" dirty="0" smtClean="0"/>
              <a:t>Funcionalidades que debe satisfacer el sistema:</a:t>
            </a:r>
          </a:p>
          <a:p>
            <a:pPr marL="109728" indent="0">
              <a:buNone/>
            </a:pPr>
            <a:endParaRPr lang="es-ES" dirty="0" smtClean="0"/>
          </a:p>
          <a:p>
            <a:r>
              <a:rPr lang="es-ES" dirty="0" smtClean="0"/>
              <a:t>Autenticación y control de acceso.</a:t>
            </a:r>
          </a:p>
          <a:p>
            <a:endParaRPr lang="es-ES" dirty="0" smtClean="0"/>
          </a:p>
          <a:p>
            <a:r>
              <a:rPr lang="es-ES" dirty="0" smtClean="0"/>
              <a:t>Gestión organizacional: compañías, factorías, proyectos y </a:t>
            </a:r>
            <a:r>
              <a:rPr lang="es-ES" dirty="0" err="1" smtClean="0"/>
              <a:t>subproyectos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Gestión de perfiles de visualización.</a:t>
            </a:r>
          </a:p>
          <a:p>
            <a:endParaRPr lang="es-ES" dirty="0" smtClean="0"/>
          </a:p>
          <a:p>
            <a:r>
              <a:rPr lang="es-ES" dirty="0" smtClean="0"/>
              <a:t>Selección de perfiles de visualización.</a:t>
            </a:r>
          </a:p>
          <a:p>
            <a:endParaRPr lang="es-ES" dirty="0" smtClean="0"/>
          </a:p>
          <a:p>
            <a:r>
              <a:rPr lang="es-ES" dirty="0" err="1" smtClean="0"/>
              <a:t>Geolocalización</a:t>
            </a:r>
            <a:r>
              <a:rPr lang="es-ES" dirty="0" smtClean="0"/>
              <a:t> de factorías de software.</a:t>
            </a:r>
          </a:p>
          <a:p>
            <a:endParaRPr lang="es-ES" dirty="0" smtClean="0"/>
          </a:p>
          <a:p>
            <a:r>
              <a:rPr lang="es-ES" dirty="0" smtClean="0"/>
              <a:t>Visualización de medidas e indicadores.</a:t>
            </a:r>
          </a:p>
          <a:p>
            <a:endParaRPr lang="es-ES" dirty="0" smtClean="0"/>
          </a:p>
          <a:p>
            <a:r>
              <a:rPr lang="es-ES" dirty="0" smtClean="0"/>
              <a:t>Selección de objetos 3D.</a:t>
            </a:r>
          </a:p>
          <a:p>
            <a:endParaRPr lang="es-ES" dirty="0" smtClean="0"/>
          </a:p>
          <a:p>
            <a:r>
              <a:rPr lang="es-ES" dirty="0" smtClean="0"/>
              <a:t>Navegabilidad a través de distintos niveles de abstracción.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34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29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Roles que participarán en el sistema:</a:t>
            </a:r>
          </a:p>
          <a:p>
            <a:r>
              <a:rPr lang="es-ES" sz="1800" dirty="0" smtClean="0"/>
              <a:t>Administrador.</a:t>
            </a:r>
          </a:p>
          <a:p>
            <a:r>
              <a:rPr lang="es-ES" sz="1800" dirty="0" smtClean="0"/>
              <a:t>Jefe de Proyecto.</a:t>
            </a:r>
          </a:p>
          <a:p>
            <a:r>
              <a:rPr lang="es-ES" sz="1800" dirty="0" smtClean="0"/>
              <a:t>Usuario estándar.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35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1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Características del sistema:</a:t>
            </a:r>
          </a:p>
          <a:p>
            <a:r>
              <a:rPr lang="es-ES" sz="1800" dirty="0" smtClean="0"/>
              <a:t>Tecnología Java.</a:t>
            </a:r>
          </a:p>
          <a:p>
            <a:r>
              <a:rPr lang="es-ES" sz="1800" dirty="0" smtClean="0"/>
              <a:t>Accesible</a:t>
            </a:r>
            <a:r>
              <a:rPr lang="es-ES" sz="1800" dirty="0" smtClean="0"/>
              <a:t>.</a:t>
            </a:r>
          </a:p>
          <a:p>
            <a:r>
              <a:rPr lang="es-ES" sz="1800" dirty="0" smtClean="0"/>
              <a:t>Disponible en varios idiomas.</a:t>
            </a:r>
          </a:p>
          <a:p>
            <a:r>
              <a:rPr lang="es-ES" sz="1800" dirty="0" smtClean="0"/>
              <a:t>Intuitivo.</a:t>
            </a:r>
          </a:p>
          <a:p>
            <a:r>
              <a:rPr lang="es-ES" sz="1800" dirty="0" smtClean="0"/>
              <a:t>Flexible.</a:t>
            </a:r>
          </a:p>
          <a:p>
            <a:r>
              <a:rPr lang="es-ES" sz="1800" dirty="0" smtClean="0"/>
              <a:t>Personalizable.</a:t>
            </a:r>
          </a:p>
          <a:p>
            <a:r>
              <a:rPr lang="es-ES" sz="1800" dirty="0" smtClean="0"/>
              <a:t>Extensible.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36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Identificación de requisitos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0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3" y="1481138"/>
            <a:ext cx="8196234" cy="4525961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37</a:t>
            </a:fld>
            <a:endParaRPr lang="es-ES"/>
          </a:p>
        </p:txBody>
      </p:sp>
      <p:sp>
        <p:nvSpPr>
          <p:cNvPr id="5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Trabajo inicial</a:t>
            </a:r>
            <a:br>
              <a:rPr lang="es-ES" sz="2200" dirty="0" smtClean="0"/>
            </a:br>
            <a:r>
              <a:rPr lang="es-ES" sz="3800" dirty="0" smtClean="0"/>
              <a:t>Modelo de Casos de Uso</a:t>
            </a:r>
            <a:endParaRPr lang="es-ES" sz="3800" dirty="0"/>
          </a:p>
        </p:txBody>
      </p:sp>
      <p:pic>
        <p:nvPicPr>
          <p:cNvPr id="7" name="5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256570"/>
            <a:ext cx="8229598" cy="2975097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0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un Glosario de Términos.</a:t>
            </a:r>
          </a:p>
          <a:p>
            <a:r>
              <a:rPr lang="es-ES" sz="2200" dirty="0" smtClean="0"/>
              <a:t>Estudio de Viabilidad y Gestión del Riesgo.</a:t>
            </a:r>
          </a:p>
          <a:p>
            <a:r>
              <a:rPr lang="es-ES" sz="2200" dirty="0" smtClean="0"/>
              <a:t>Confección del Plan de Iteraciones (págs. 77-87):</a:t>
            </a:r>
          </a:p>
          <a:p>
            <a:pPr lvl="1"/>
            <a:r>
              <a:rPr lang="es-ES" sz="1800" dirty="0" smtClean="0"/>
              <a:t>1 ciclo.</a:t>
            </a:r>
          </a:p>
          <a:p>
            <a:pPr lvl="1"/>
            <a:r>
              <a:rPr lang="es-ES" sz="1800" dirty="0" smtClean="0"/>
              <a:t>10 iteraciones.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38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Trabajo inicial</a:t>
            </a:r>
            <a:endParaRPr lang="es-ES" sz="3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025757"/>
            <a:ext cx="5232578" cy="313954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19" y="3241780"/>
            <a:ext cx="5714644" cy="27075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241780"/>
            <a:ext cx="5040560" cy="3024336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9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Motor Gráfico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7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Globalización (DRAE 2006, 3ª edición):</a:t>
            </a:r>
          </a:p>
          <a:p>
            <a:pPr marL="109728" indent="0">
              <a:buNone/>
            </a:pPr>
            <a:endParaRPr lang="es-ES" i="1" dirty="0" smtClean="0"/>
          </a:p>
          <a:p>
            <a:pPr marL="109728" indent="0" algn="ctr">
              <a:buNone/>
            </a:pPr>
            <a:r>
              <a:rPr lang="es-ES" sz="1800" i="1" dirty="0" smtClean="0"/>
              <a:t>“Tendencia </a:t>
            </a:r>
            <a:r>
              <a:rPr lang="es-ES" sz="1800" i="1" dirty="0"/>
              <a:t>de los mercados y de las empresas a extenderse, alcanzando una dimensión mundial que sobrepasa las fronteras nacionales</a:t>
            </a:r>
            <a:r>
              <a:rPr lang="es-ES" sz="1800" i="1" dirty="0" smtClean="0"/>
              <a:t>.”</a:t>
            </a:r>
            <a:endParaRPr lang="es-ES" sz="1800" i="1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</a:t>
            </a:fld>
            <a:endParaRPr lang="es-ES"/>
          </a:p>
        </p:txBody>
      </p:sp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0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Estudio general de la librería de gráficos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(Open </a:t>
            </a:r>
            <a:r>
              <a:rPr lang="es-ES" sz="2200" dirty="0" err="1" smtClean="0"/>
              <a:t>Graphics</a:t>
            </a:r>
            <a:r>
              <a:rPr lang="es-ES" sz="2200" dirty="0" smtClean="0"/>
              <a:t> Library).</a:t>
            </a:r>
          </a:p>
          <a:p>
            <a:endParaRPr lang="es-ES" sz="2200" dirty="0" smtClean="0"/>
          </a:p>
          <a:p>
            <a:r>
              <a:rPr lang="es-ES" sz="2200" dirty="0" smtClean="0"/>
              <a:t>Estudio de específico de JOGL (Java </a:t>
            </a:r>
            <a:r>
              <a:rPr lang="es-ES" sz="2200" dirty="0" err="1" smtClean="0"/>
              <a:t>Binding</a:t>
            </a:r>
            <a:r>
              <a:rPr lang="es-ES" sz="2200" dirty="0" smtClean="0"/>
              <a:t> </a:t>
            </a:r>
            <a:r>
              <a:rPr lang="es-ES" sz="2200" dirty="0" err="1" smtClean="0"/>
              <a:t>for</a:t>
            </a:r>
            <a:r>
              <a:rPr lang="es-ES" sz="2200" dirty="0" smtClean="0"/>
              <a:t> </a:t>
            </a:r>
            <a:r>
              <a:rPr lang="es-ES" sz="2200" dirty="0" err="1" smtClean="0"/>
              <a:t>OpenGL</a:t>
            </a:r>
            <a:r>
              <a:rPr lang="es-ES" sz="2200" dirty="0" smtClean="0"/>
              <a:t>).</a:t>
            </a:r>
          </a:p>
          <a:p>
            <a:endParaRPr lang="es-ES" sz="2200" dirty="0" smtClean="0"/>
          </a:p>
          <a:p>
            <a:r>
              <a:rPr lang="es-ES" sz="2200" dirty="0" smtClean="0"/>
              <a:t>Agregado manual de librerías para JOGL al repositorio local de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40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54" y="2108416"/>
            <a:ext cx="7163311" cy="3361246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41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8753" y="260648"/>
            <a:ext cx="864096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Primera aproximación</a:t>
            </a:r>
            <a:endParaRPr lang="es-ES" sz="38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35952"/>
            <a:ext cx="6264696" cy="375609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0" y="2564904"/>
            <a:ext cx="8061681" cy="195545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76872"/>
            <a:ext cx="3728059" cy="3024336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8753" y="1528460"/>
            <a:ext cx="1525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Análisis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98753" y="1528459"/>
            <a:ext cx="143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Diseño</a:t>
            </a:r>
            <a:endParaRPr lang="es-ES" sz="2200" dirty="0">
              <a:solidFill>
                <a:prstClr val="black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98753" y="1528458"/>
            <a:ext cx="3897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s-ES" sz="2200" dirty="0" smtClean="0">
                <a:solidFill>
                  <a:prstClr val="black"/>
                </a:solidFill>
              </a:rPr>
              <a:t>Implementación y Pruebas</a:t>
            </a:r>
          </a:p>
        </p:txBody>
      </p:sp>
      <p:pic>
        <p:nvPicPr>
          <p:cNvPr id="12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0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481328"/>
            <a:ext cx="8424936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En </a:t>
            </a:r>
            <a:r>
              <a:rPr lang="es-ES" sz="2200" dirty="0" err="1" smtClean="0"/>
              <a:t>OpenGL</a:t>
            </a:r>
            <a:r>
              <a:rPr lang="es-ES" sz="2200" dirty="0" smtClean="0"/>
              <a:t> no existe el concepto de “cámara”.</a:t>
            </a:r>
          </a:p>
          <a:p>
            <a:r>
              <a:rPr lang="es-ES" sz="2200" dirty="0" smtClean="0"/>
              <a:t>Definimos “cámara” como un punto en el espacio a través del cual se visualiza la escena.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42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35280" cy="1143000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Metáfora de cámara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75195"/>
            <a:ext cx="2880319" cy="27246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2592288" cy="322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  <m:r>
                          <a:rPr lang="es-E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898" y="3193806"/>
                <a:ext cx="3399777" cy="391261"/>
              </a:xfrm>
              <a:prstGeom prst="rect">
                <a:avLst/>
              </a:prstGeom>
              <a:blipFill rotWithShape="1">
                <a:blip r:embed="rId5"/>
                <a:stretch>
                  <a:fillRect l="-358"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𝑑𝑒𝑟𝑒𝑐h𝑎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976327"/>
                <a:ext cx="314252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𝑓𝑟𝑒𝑛𝑡𝑒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i="1"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585066"/>
                <a:ext cx="3029612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𝑑𝑒𝑟𝑒𝑐h𝑎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(</m:t>
                        </m:r>
                        <m:r>
                          <a:rPr lang="es-ES" b="0" i="1" smtClean="0">
                            <a:latin typeface="Cambria Math"/>
                          </a:rPr>
                          <m:t>𝑎𝑟𝑟𝑖𝑏𝑎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𝑓𝑟𝑒𝑛𝑡𝑒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 smtClean="0"/>
                  <a:t>)*(-1)</a:t>
                </a:r>
                <a:endParaRPr lang="es-ES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345659"/>
                <a:ext cx="3735959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r="-979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8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Jerarquía de objetos basada en herencias que permite reutilización y extensibilidad para nuevos modelos en 2D y 3D.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43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Modelos gráficos</a:t>
            </a:r>
            <a:endParaRPr lang="es-ES" sz="3800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19360"/>
            <a:ext cx="7448388" cy="388843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19360"/>
            <a:ext cx="7448388" cy="3888432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19360"/>
            <a:ext cx="7448388" cy="3888432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420124"/>
            <a:ext cx="7448388" cy="3888432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20124"/>
            <a:ext cx="7448388" cy="3888432"/>
          </a:xfrm>
          <a:prstGeom prst="rect">
            <a:avLst/>
          </a:prstGeom>
        </p:spPr>
      </p:pic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8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Arquitectura de escenas basada en herencia.</a:t>
            </a:r>
          </a:p>
          <a:p>
            <a:r>
              <a:rPr lang="es-ES" sz="2200" dirty="0" smtClean="0"/>
              <a:t>Patrones </a:t>
            </a:r>
            <a:r>
              <a:rPr lang="es-ES" sz="2200" b="1" dirty="0" smtClean="0"/>
              <a:t>Factory </a:t>
            </a:r>
            <a:r>
              <a:rPr lang="es-ES" sz="2200" b="1" dirty="0" err="1" smtClean="0"/>
              <a:t>Method</a:t>
            </a:r>
            <a:r>
              <a:rPr lang="es-ES" sz="2200" dirty="0" smtClean="0"/>
              <a:t> y </a:t>
            </a:r>
            <a:r>
              <a:rPr lang="es-ES" sz="2200" b="1" dirty="0" err="1" smtClean="0"/>
              <a:t>Singleton</a:t>
            </a:r>
            <a:r>
              <a:rPr lang="es-ES" sz="22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44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Escenas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2420888"/>
            <a:ext cx="6990352" cy="4237140"/>
          </a:xfrm>
          <a:prstGeom prst="rect">
            <a:avLst/>
          </a:prstGeom>
        </p:spPr>
      </p:pic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6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Patrón </a:t>
            </a:r>
            <a:r>
              <a:rPr lang="es-ES" sz="2200" b="1" dirty="0" smtClean="0"/>
              <a:t>Observador</a:t>
            </a:r>
            <a:r>
              <a:rPr lang="es-ES" sz="2200" dirty="0"/>
              <a:t> </a:t>
            </a:r>
            <a:r>
              <a:rPr lang="es-ES" sz="2200" dirty="0" smtClean="0"/>
              <a:t>para notificar selección dada su arquitectura multicapa y patrón MVC.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45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Selección de objetos</a:t>
            </a:r>
            <a:endParaRPr lang="es-ES" sz="3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2204865"/>
            <a:ext cx="5977393" cy="471709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3" y="2204865"/>
            <a:ext cx="5977393" cy="4717099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2" y="2204865"/>
            <a:ext cx="5977393" cy="4717099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4" y="2204865"/>
            <a:ext cx="5977393" cy="471709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81" y="2204864"/>
            <a:ext cx="5977393" cy="4717099"/>
          </a:xfrm>
          <a:prstGeom prst="rect">
            <a:avLst/>
          </a:prstGeom>
        </p:spPr>
      </p:pic>
      <p:pic>
        <p:nvPicPr>
          <p:cNvPr id="11" name="Picture 7" descr="logo brillo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8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Estructura que debe satisfacer la cadena JSON de entrada al motor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46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Datos de entrada</a:t>
            </a:r>
            <a:endParaRPr lang="es-ES" sz="38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2" y="2852936"/>
            <a:ext cx="8494793" cy="1889764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04" y="2564904"/>
            <a:ext cx="5446787" cy="3108966"/>
          </a:xfrm>
          <a:prstGeom prst="rect">
            <a:avLst/>
          </a:prstGeom>
        </p:spPr>
      </p:pic>
      <p:pic>
        <p:nvPicPr>
          <p:cNvPr id="8" name="Picture 7" descr="logo brill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8"/>
            <a:ext cx="856895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Cálculo </a:t>
            </a:r>
            <a:r>
              <a:rPr lang="es-ES" sz="2200" dirty="0" smtClean="0"/>
              <a:t>de </a:t>
            </a:r>
            <a:r>
              <a:rPr lang="es-ES" sz="2200" b="1" dirty="0" smtClean="0"/>
              <a:t>sombras</a:t>
            </a:r>
            <a:r>
              <a:rPr lang="es-ES" sz="2200" dirty="0" smtClean="0"/>
              <a:t> en tiempo de ejecución.</a:t>
            </a:r>
          </a:p>
          <a:p>
            <a:endParaRPr lang="es-ES" sz="2200" dirty="0" smtClean="0"/>
          </a:p>
          <a:p>
            <a:r>
              <a:rPr lang="es-ES" sz="2200" dirty="0" smtClean="0"/>
              <a:t>Cálculo de distancias entre la cámara y los objetos en tiempo de ejecución para pintar transparencias.</a:t>
            </a:r>
          </a:p>
          <a:p>
            <a:endParaRPr lang="es-ES" sz="2200" dirty="0" smtClean="0"/>
          </a:p>
          <a:p>
            <a:r>
              <a:rPr lang="es-ES" sz="2200" dirty="0" smtClean="0"/>
              <a:t>Adición de un </a:t>
            </a:r>
            <a:r>
              <a:rPr lang="es-ES" sz="2200" i="1" dirty="0" err="1" smtClean="0"/>
              <a:t>skybox</a:t>
            </a:r>
            <a:r>
              <a:rPr lang="es-ES" sz="2200" dirty="0" smtClean="0"/>
              <a:t> para ofrecer más sensación de profundidad.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47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8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3219"/>
            <a:ext cx="3823637" cy="3101871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48</a:t>
            </a:fld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23" y="2348881"/>
            <a:ext cx="3392025" cy="331236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24535"/>
            <a:ext cx="3406500" cy="343671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8892479" cy="2623180"/>
          </a:xfrm>
          <a:prstGeom prst="rect">
            <a:avLst/>
          </a:prstGeom>
        </p:spPr>
      </p:pic>
      <p:sp>
        <p:nvSpPr>
          <p:cNvPr id="1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Motor gráfico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Gráficos resultantes</a:t>
            </a:r>
            <a:endParaRPr lang="es-ES" sz="3800" dirty="0"/>
          </a:p>
        </p:txBody>
      </p:sp>
      <p:sp>
        <p:nvSpPr>
          <p:cNvPr id="17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dirty="0" smtClean="0"/>
              <a:t>Evolución de los gráficos generados:</a:t>
            </a:r>
            <a:endParaRPr lang="es-ES" dirty="0"/>
          </a:p>
        </p:txBody>
      </p:sp>
      <p:pic>
        <p:nvPicPr>
          <p:cNvPr id="10" name="Picture 7" descr="logo brill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5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4512E-6 L -0.46979 -0.0011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pPr algn="ctr"/>
            <a:r>
              <a:rPr lang="es-ES" dirty="0" smtClean="0"/>
              <a:t>Aplicación web</a:t>
            </a:r>
            <a:endParaRPr lang="es-ES" dirty="0"/>
          </a:p>
        </p:txBody>
      </p:sp>
      <p:pic>
        <p:nvPicPr>
          <p:cNvPr id="3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0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err="1" smtClean="0"/>
              <a:t>Outsourcing</a:t>
            </a:r>
            <a:endParaRPr lang="es-ES" sz="2200" dirty="0" smtClean="0"/>
          </a:p>
          <a:p>
            <a:r>
              <a:rPr lang="es-ES" sz="2200" dirty="0" err="1" smtClean="0"/>
              <a:t>Insourcing</a:t>
            </a:r>
            <a:endParaRPr lang="es-ES" sz="2200" dirty="0" smtClean="0"/>
          </a:p>
          <a:p>
            <a:r>
              <a:rPr lang="es-ES" sz="2200" dirty="0" err="1" smtClean="0"/>
              <a:t>Inshoring</a:t>
            </a:r>
            <a:endParaRPr lang="es-ES" sz="2200" dirty="0" smtClean="0"/>
          </a:p>
          <a:p>
            <a:r>
              <a:rPr lang="es-ES" sz="2200" dirty="0" err="1" smtClean="0"/>
              <a:t>Nearshoring</a:t>
            </a:r>
            <a:endParaRPr lang="es-ES" sz="2200" dirty="0" smtClean="0"/>
          </a:p>
          <a:p>
            <a:r>
              <a:rPr lang="es-ES" sz="2200" dirty="0" err="1" smtClean="0"/>
              <a:t>Offshoring</a:t>
            </a:r>
            <a:endParaRPr lang="es-ES" sz="2200" dirty="0" smtClean="0"/>
          </a:p>
          <a:p>
            <a:r>
              <a:rPr lang="es-ES" sz="2200" dirty="0" smtClean="0"/>
              <a:t>…</a:t>
            </a:r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</a:t>
            </a:fld>
            <a:endParaRPr lang="es-ES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51" y="4437112"/>
            <a:ext cx="4949962" cy="12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481328"/>
            <a:ext cx="8496944" cy="4525963"/>
          </a:xfrm>
        </p:spPr>
        <p:txBody>
          <a:bodyPr/>
          <a:lstStyle/>
          <a:p>
            <a:r>
              <a:rPr lang="es-ES" sz="2200" dirty="0" smtClean="0"/>
              <a:t>Analizar tecnologías y </a:t>
            </a:r>
            <a:r>
              <a:rPr lang="es-ES" sz="2200" i="1" dirty="0" err="1" smtClean="0"/>
              <a:t>frameworks</a:t>
            </a:r>
            <a:r>
              <a:rPr lang="es-ES" sz="2200" dirty="0" smtClean="0"/>
              <a:t> para desarrollo y diseño de aplicaciones web.</a:t>
            </a:r>
          </a:p>
          <a:p>
            <a:endParaRPr lang="es-ES" sz="2200" dirty="0" smtClean="0"/>
          </a:p>
          <a:p>
            <a:r>
              <a:rPr lang="es-ES" sz="2200" dirty="0" smtClean="0"/>
              <a:t>Agregado manual del </a:t>
            </a:r>
            <a:r>
              <a:rPr lang="es-ES" sz="2200" b="1" dirty="0" smtClean="0"/>
              <a:t>motor gráfico</a:t>
            </a:r>
            <a:r>
              <a:rPr lang="es-ES" sz="2200" dirty="0" smtClean="0"/>
              <a:t> desarrollado al repositorio local de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Creación del proyecto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.</a:t>
            </a:r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50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Pasos previos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5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4114800" cy="4539960"/>
          </a:xfrm>
        </p:spPr>
        <p:txBody>
          <a:bodyPr>
            <a:normAutofit fontScale="62500" lnSpcReduction="20000"/>
          </a:bodyPr>
          <a:lstStyle/>
          <a:p>
            <a:r>
              <a:rPr lang="es-ES" dirty="0"/>
              <a:t>Definición de una arquitectura estable y extensible de la aplicación web</a:t>
            </a:r>
            <a:r>
              <a:rPr lang="es-ES" dirty="0" smtClean="0"/>
              <a:t>.</a:t>
            </a:r>
          </a:p>
          <a:p>
            <a:pPr marL="109728" indent="0">
              <a:buNone/>
            </a:pPr>
            <a:endParaRPr lang="es-ES" dirty="0" smtClean="0"/>
          </a:p>
          <a:p>
            <a:r>
              <a:rPr lang="es-ES" dirty="0"/>
              <a:t>Empleo de patrón </a:t>
            </a:r>
            <a:r>
              <a:rPr lang="es-ES" b="1" dirty="0"/>
              <a:t>MVC</a:t>
            </a:r>
            <a:r>
              <a:rPr lang="es-ES" dirty="0"/>
              <a:t> y arquitectura multicapa</a:t>
            </a:r>
            <a:r>
              <a:rPr lang="es-ES" dirty="0" smtClean="0"/>
              <a:t>.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dirty="0"/>
              <a:t>Acciones de Struts2 como patrón </a:t>
            </a:r>
            <a:r>
              <a:rPr lang="es-ES" b="1" dirty="0"/>
              <a:t>Fachada</a:t>
            </a:r>
            <a:r>
              <a:rPr lang="es-ES" dirty="0"/>
              <a:t> para acceder a la lógica de </a:t>
            </a:r>
            <a:r>
              <a:rPr lang="es-ES" dirty="0" smtClean="0"/>
              <a:t>negocio.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dirty="0"/>
              <a:t>Patrón </a:t>
            </a:r>
            <a:r>
              <a:rPr lang="es-ES" b="1" dirty="0"/>
              <a:t>Experto</a:t>
            </a:r>
            <a:r>
              <a:rPr lang="es-ES" dirty="0"/>
              <a:t> para implementar los controladores de la lógica de negocio</a:t>
            </a:r>
            <a:r>
              <a:rPr lang="es-ES" dirty="0" smtClean="0"/>
              <a:t>.</a:t>
            </a:r>
          </a:p>
          <a:p>
            <a:pPr marL="109728" indent="0">
              <a:buNone/>
            </a:pPr>
            <a:endParaRPr lang="es-ES" dirty="0"/>
          </a:p>
          <a:p>
            <a:r>
              <a:rPr lang="es-ES" dirty="0"/>
              <a:t>Patrón </a:t>
            </a:r>
            <a:r>
              <a:rPr lang="es-ES" b="1" dirty="0"/>
              <a:t>DAO</a:t>
            </a:r>
            <a:r>
              <a:rPr lang="es-ES" dirty="0"/>
              <a:t> para abstraer a las capas de presentación y negocio de la persistencia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51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84784"/>
            <a:ext cx="4025273" cy="3895866"/>
          </a:xfrm>
          <a:prstGeom prst="rect">
            <a:avLst/>
          </a:prstGeom>
        </p:spPr>
      </p:pic>
      <p:sp>
        <p:nvSpPr>
          <p:cNvPr id="6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Análisis y diseño</a:t>
            </a:r>
            <a:endParaRPr lang="es-ES" sz="3800" dirty="0"/>
          </a:p>
        </p:txBody>
      </p:sp>
      <p:pic>
        <p:nvPicPr>
          <p:cNvPr id="7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4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Integración del motor gráfico en la web.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52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7"/>
            <a:ext cx="8900178" cy="320955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6"/>
            <a:ext cx="8900178" cy="3209551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5"/>
            <a:ext cx="8900178" cy="3209551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4"/>
            <a:ext cx="8900178" cy="320955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8"/>
            <a:ext cx="8900178" cy="3209551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" y="2091983"/>
            <a:ext cx="8900178" cy="320955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Integración de componentes</a:t>
            </a:r>
            <a:endParaRPr lang="es-ES" sz="3800" dirty="0"/>
          </a:p>
        </p:txBody>
      </p:sp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3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Definen qué modelo gráfico será empleado para representar una entidad del DGS.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Especifican las asociaciones entre atributos y dimensiones.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Contienen una descripción gráfica (leyenda) y textual de la información que se desea representar mediante el perfil.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Se guardan en el servidor en formato XML.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53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</p:spTree>
    <p:extLst>
      <p:ext uri="{BB962C8B-B14F-4D97-AF65-F5344CB8AC3E}">
        <p14:creationId xmlns:p14="http://schemas.microsoft.com/office/powerpoint/2010/main" val="219769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200" dirty="0" smtClean="0"/>
              <a:t>Problemas:</a:t>
            </a:r>
          </a:p>
          <a:p>
            <a:pPr lvl="1"/>
            <a:r>
              <a:rPr lang="es-ES" sz="1800" dirty="0" smtClean="0"/>
              <a:t>Determinar qué atributos de los modelos gráficos actúan como dimensiones.</a:t>
            </a:r>
          </a:p>
          <a:p>
            <a:pPr lvl="1"/>
            <a:endParaRPr lang="es-ES" sz="1800" dirty="0" smtClean="0"/>
          </a:p>
          <a:p>
            <a:pPr lvl="1"/>
            <a:r>
              <a:rPr lang="es-ES" sz="1800" dirty="0" smtClean="0"/>
              <a:t>Determinar qué atributos de las clases de lógica de dominio de DGS son relevantes y requieren ser visualizados.</a:t>
            </a:r>
          </a:p>
          <a:p>
            <a:pPr lvl="1"/>
            <a:endParaRPr lang="es-ES" sz="1800" dirty="0" smtClean="0"/>
          </a:p>
          <a:p>
            <a:r>
              <a:rPr lang="es-ES" sz="2200" dirty="0" smtClean="0"/>
              <a:t>Solución:</a:t>
            </a:r>
          </a:p>
          <a:p>
            <a:pPr lvl="1"/>
            <a:r>
              <a:rPr lang="es-ES" sz="1800" dirty="0" smtClean="0"/>
              <a:t>Anotaciones personalizadas de Java.</a:t>
            </a:r>
          </a:p>
          <a:p>
            <a:pPr lvl="1"/>
            <a:endParaRPr lang="es-ES" sz="1800" dirty="0" smtClean="0"/>
          </a:p>
          <a:p>
            <a:pPr lvl="1"/>
            <a:r>
              <a:rPr lang="es-ES" sz="1800" dirty="0" smtClean="0"/>
              <a:t>Analizadores de anotaciones empleando métodos de introspección.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54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Perfiles de visualización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17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s-ES" sz="2400" dirty="0" smtClean="0"/>
              <a:t>Método basado en </a:t>
            </a:r>
            <a:r>
              <a:rPr lang="es-ES" sz="2400" b="1" i="1" dirty="0" smtClean="0"/>
              <a:t>reflexión</a:t>
            </a:r>
            <a:r>
              <a:rPr lang="es-ES" sz="2400" dirty="0"/>
              <a:t>:</a:t>
            </a:r>
            <a:endParaRPr lang="es-ES" sz="2400" dirty="0" smtClean="0"/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“</a:t>
            </a:r>
            <a:r>
              <a:rPr lang="es-ES" sz="2400" dirty="0" err="1" smtClean="0"/>
              <a:t>Deserializar</a:t>
            </a:r>
            <a:r>
              <a:rPr lang="es-ES" sz="2400" dirty="0" smtClean="0"/>
              <a:t>” el perfil en formato XML.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Materializar las entidades a visualizar.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Para cada entidad materializada:</a:t>
            </a:r>
          </a:p>
          <a:p>
            <a:pPr marL="880110" lvl="1" indent="-514350">
              <a:buSzPct val="80000"/>
              <a:buFont typeface="+mj-lt"/>
              <a:buAutoNum type="arabicPeriod"/>
            </a:pPr>
            <a:r>
              <a:rPr lang="es-ES" sz="1900" dirty="0" smtClean="0"/>
              <a:t>Crear un objeto de la clase del modelo gráfico (reflexión).</a:t>
            </a:r>
          </a:p>
          <a:p>
            <a:pPr marL="880110" lvl="1" indent="-514350">
              <a:buSzPct val="80000"/>
              <a:buFont typeface="+mj-lt"/>
              <a:buAutoNum type="arabicPeriod"/>
            </a:pPr>
            <a:r>
              <a:rPr lang="es-ES" sz="1900" dirty="0" smtClean="0"/>
              <a:t>Generar </a:t>
            </a:r>
            <a:r>
              <a:rPr lang="es-ES" sz="1900" i="1" dirty="0" err="1" smtClean="0"/>
              <a:t>getters</a:t>
            </a:r>
            <a:r>
              <a:rPr lang="es-ES" sz="1900" dirty="0" smtClean="0"/>
              <a:t> de la entidad y </a:t>
            </a:r>
            <a:r>
              <a:rPr lang="es-ES" sz="1900" i="1" dirty="0" err="1" smtClean="0"/>
              <a:t>setters</a:t>
            </a:r>
            <a:r>
              <a:rPr lang="es-ES" sz="1900" dirty="0" smtClean="0"/>
              <a:t> del modelo a partir de la información del perfil (reflexión).</a:t>
            </a:r>
          </a:p>
          <a:p>
            <a:pPr marL="880110" lvl="1" indent="-514350">
              <a:buSzPct val="80000"/>
              <a:buFont typeface="+mj-lt"/>
              <a:buAutoNum type="arabicPeriod"/>
            </a:pPr>
            <a:r>
              <a:rPr lang="es-ES" sz="1900" dirty="0" smtClean="0"/>
              <a:t>Procesar reglas de la asociación, si las hay, y asignar valores invocando los métodos (reflexión).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Construir la ciudad y sus barrios en base al método de agrupación.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Construir la leyenda informativa.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2400" dirty="0" smtClean="0"/>
              <a:t>Serializar todos los datos procesados para obtener una cadena en formato JSON.</a:t>
            </a:r>
          </a:p>
          <a:p>
            <a:pPr marL="880110" lvl="1" indent="-514350">
              <a:buFont typeface="+mj-lt"/>
              <a:buAutoNum type="arabicPeriod"/>
            </a:pPr>
            <a:endParaRPr lang="es-ES" dirty="0" smtClean="0"/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55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Cadena JSON de entrada al motor</a:t>
            </a:r>
            <a:endParaRPr lang="es-ES" sz="42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1481328"/>
            <a:ext cx="8640960" cy="4525963"/>
          </a:xfrm>
        </p:spPr>
        <p:txBody>
          <a:bodyPr>
            <a:normAutofit/>
          </a:bodyPr>
          <a:lstStyle/>
          <a:p>
            <a:pPr marL="109728" lvl="1" indent="0">
              <a:spcBef>
                <a:spcPts val="400"/>
              </a:spcBef>
              <a:buSzPct val="68000"/>
              <a:buNone/>
            </a:pPr>
            <a:r>
              <a:rPr lang="es-ES" sz="2200" dirty="0"/>
              <a:t>La empresa requiere la adición de nuevas medidas e indicadores en diferentes clases de dominio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sz="2200" dirty="0" smtClean="0"/>
              <a:t>Problema:</a:t>
            </a:r>
          </a:p>
          <a:p>
            <a:pPr lvl="1"/>
            <a:r>
              <a:rPr lang="es-ES" sz="1800" dirty="0" smtClean="0"/>
              <a:t>Adaptar todas las páginas JSP (informes y formularios) de la aplicación web.</a:t>
            </a:r>
          </a:p>
          <a:p>
            <a:endParaRPr lang="es-ES" dirty="0" smtClean="0"/>
          </a:p>
          <a:p>
            <a:r>
              <a:rPr lang="es-ES" sz="2200" dirty="0" smtClean="0"/>
              <a:t>Solución:</a:t>
            </a:r>
          </a:p>
          <a:p>
            <a:pPr lvl="1"/>
            <a:r>
              <a:rPr lang="es-ES" sz="1800" dirty="0" smtClean="0"/>
              <a:t>Generar dinámicamente los informes y formularios apoyándose en métodos de introspección.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56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68952" cy="1143000"/>
          </a:xfrm>
        </p:spPr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Interfaz de usuario </a:t>
            </a:r>
            <a:r>
              <a:rPr lang="es-ES" sz="4200" dirty="0" err="1" smtClean="0"/>
              <a:t>autoconfigurable</a:t>
            </a:r>
            <a:endParaRPr lang="es-ES" sz="42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6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57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4200" dirty="0" smtClean="0"/>
              <a:t>Autenticación y control de acceso</a:t>
            </a:r>
            <a:endParaRPr lang="es-ES" sz="42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09075"/>
            <a:ext cx="6994325" cy="527822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09074"/>
            <a:ext cx="6994325" cy="5278227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994325" cy="5278227"/>
          </a:xfrm>
          <a:prstGeom prst="rect">
            <a:avLst/>
          </a:prstGeom>
        </p:spPr>
      </p:pic>
      <p:pic>
        <p:nvPicPr>
          <p:cNvPr id="14" name="Picture 7" descr="logo brillos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1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/>
              <a:t>Configuración dinámica de menús mediante ficheros </a:t>
            </a:r>
            <a:r>
              <a:rPr lang="es-ES" sz="2200" dirty="0" smtClean="0"/>
              <a:t>XML</a:t>
            </a:r>
            <a:r>
              <a:rPr lang="es-ES" sz="2200" dirty="0"/>
              <a:t> </a:t>
            </a:r>
            <a:r>
              <a:rPr lang="es-ES" sz="2200" dirty="0" smtClean="0"/>
              <a:t>e integrado con Spring Security.</a:t>
            </a:r>
          </a:p>
          <a:p>
            <a:endParaRPr lang="es-ES" sz="2200" dirty="0" smtClean="0"/>
          </a:p>
          <a:p>
            <a:r>
              <a:rPr lang="es-ES" sz="2200" dirty="0" smtClean="0"/>
              <a:t>Implementación de las vistas y formularios de gestión de perfiles de visualización, compañías, factorías, proyectos y </a:t>
            </a:r>
            <a:r>
              <a:rPr lang="es-ES" sz="2200" dirty="0" err="1" smtClean="0"/>
              <a:t>subproyectos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/>
              <a:t>Incorporación de Google </a:t>
            </a:r>
            <a:r>
              <a:rPr lang="es-ES" sz="2200" dirty="0" err="1" smtClean="0"/>
              <a:t>Maps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dirty="0" smtClean="0"/>
              <a:t>Implementación de la interfaz de visualización y establecimiento de una comunicación bidireccional entre la aplicación web y el motor gráfico.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58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Otras características</a:t>
            </a:r>
            <a:endParaRPr lang="es-ES" sz="3800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7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59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Arquitectura de pruebas</a:t>
            </a:r>
            <a:endParaRPr lang="es-ES" sz="3800" dirty="0"/>
          </a:p>
        </p:txBody>
      </p:sp>
      <p:pic>
        <p:nvPicPr>
          <p:cNvPr id="40" name="39 Marcador de contenido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</p:spPr>
      </p:pic>
      <p:pic>
        <p:nvPicPr>
          <p:cNvPr id="41" name="4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  <a:prstGeom prst="rect">
            <a:avLst/>
          </a:prstGeom>
        </p:spPr>
      </p:pic>
      <p:pic>
        <p:nvPicPr>
          <p:cNvPr id="42" name="41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1"/>
            <a:ext cx="8670472" cy="5175069"/>
          </a:xfrm>
          <a:prstGeom prst="rect">
            <a:avLst/>
          </a:prstGeom>
        </p:spPr>
      </p:pic>
      <p:pic>
        <p:nvPicPr>
          <p:cNvPr id="43" name="42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5098"/>
            <a:ext cx="8670472" cy="5175069"/>
          </a:xfrm>
          <a:prstGeom prst="rect">
            <a:avLst/>
          </a:prstGeom>
        </p:spPr>
      </p:pic>
      <p:pic>
        <p:nvPicPr>
          <p:cNvPr id="44" name="43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  <a:prstGeom prst="rect">
            <a:avLst/>
          </a:prstGeom>
        </p:spPr>
      </p:pic>
      <p:pic>
        <p:nvPicPr>
          <p:cNvPr id="45" name="44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5097"/>
            <a:ext cx="8670472" cy="5175069"/>
          </a:xfrm>
          <a:prstGeom prst="rect">
            <a:avLst/>
          </a:prstGeom>
        </p:spPr>
      </p:pic>
      <p:pic>
        <p:nvPicPr>
          <p:cNvPr id="46" name="45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70472" cy="5175069"/>
          </a:xfrm>
          <a:prstGeom prst="rect">
            <a:avLst/>
          </a:prstGeom>
        </p:spPr>
      </p:pic>
      <p:pic>
        <p:nvPicPr>
          <p:cNvPr id="47" name="46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" y="1555098"/>
            <a:ext cx="8670472" cy="5175069"/>
          </a:xfrm>
          <a:prstGeom prst="rect">
            <a:avLst/>
          </a:prstGeom>
        </p:spPr>
      </p:pic>
      <p:pic>
        <p:nvPicPr>
          <p:cNvPr id="48" name="47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" y="1555096"/>
            <a:ext cx="8670472" cy="5175069"/>
          </a:xfrm>
          <a:prstGeom prst="rect">
            <a:avLst/>
          </a:prstGeom>
        </p:spPr>
      </p:pic>
      <p:pic>
        <p:nvPicPr>
          <p:cNvPr id="49" name="48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8" y="1555095"/>
            <a:ext cx="8670472" cy="5175069"/>
          </a:xfrm>
          <a:prstGeom prst="rect">
            <a:avLst/>
          </a:prstGeom>
        </p:spPr>
      </p:pic>
      <p:pic>
        <p:nvPicPr>
          <p:cNvPr id="50" name="49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5094"/>
            <a:ext cx="8670472" cy="51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Desarrollo Global de Software (DGS)</a:t>
            </a:r>
          </a:p>
          <a:p>
            <a:r>
              <a:rPr lang="es-ES" sz="2400" dirty="0" smtClean="0"/>
              <a:t>Ventajas del DGS:</a:t>
            </a:r>
          </a:p>
          <a:p>
            <a:pPr lvl="1"/>
            <a:r>
              <a:rPr lang="es-ES" sz="1800" dirty="0" smtClean="0"/>
              <a:t>Acceso a profesionales especializados.</a:t>
            </a:r>
          </a:p>
          <a:p>
            <a:pPr lvl="1"/>
            <a:r>
              <a:rPr lang="es-ES" sz="1800" dirty="0" smtClean="0"/>
              <a:t>Mejoras en la productividad.</a:t>
            </a:r>
          </a:p>
          <a:p>
            <a:pPr lvl="1"/>
            <a:r>
              <a:rPr lang="es-ES" sz="1800" dirty="0" smtClean="0"/>
              <a:t>Compartición de conocimiento y experiencias.</a:t>
            </a:r>
          </a:p>
          <a:p>
            <a:pPr lvl="1"/>
            <a:r>
              <a:rPr lang="es-ES" sz="1800" dirty="0" smtClean="0"/>
              <a:t>Mayor proximidad al cliente.</a:t>
            </a:r>
          </a:p>
          <a:p>
            <a:r>
              <a:rPr lang="es-ES" sz="2400" dirty="0" smtClean="0"/>
              <a:t>Desafíos del DGS:</a:t>
            </a:r>
          </a:p>
          <a:p>
            <a:pPr lvl="1"/>
            <a:r>
              <a:rPr lang="es-ES" sz="1800" dirty="0"/>
              <a:t>Problemas estratégicos.</a:t>
            </a:r>
          </a:p>
          <a:p>
            <a:pPr lvl="1"/>
            <a:r>
              <a:rPr lang="es-ES" sz="1800" dirty="0"/>
              <a:t>Diferencias horarias y culturales.</a:t>
            </a:r>
          </a:p>
          <a:p>
            <a:pPr lvl="1"/>
            <a:r>
              <a:rPr lang="es-ES" sz="1800" dirty="0"/>
              <a:t>Comunicación inadecuada.</a:t>
            </a:r>
          </a:p>
          <a:p>
            <a:pPr lvl="1"/>
            <a:r>
              <a:rPr lang="es-ES" sz="1800" dirty="0"/>
              <a:t>Gestión del proyectos, procesos y conocimiento.</a:t>
            </a:r>
          </a:p>
          <a:p>
            <a:pPr lvl="1"/>
            <a:r>
              <a:rPr lang="es-ES" sz="1800" dirty="0"/>
              <a:t>Problemas técnicos</a:t>
            </a:r>
            <a:r>
              <a:rPr lang="es-ES" sz="1800" dirty="0" smtClean="0"/>
              <a:t>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err="1" smtClean="0"/>
              <a:t>Introducción</a:t>
            </a:r>
            <a:r>
              <a:rPr lang="es-ES" sz="3800" dirty="0" smtClean="0"/>
              <a:t> al tema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Implementación de 143 casos de prueba para verificar y validar el correcto funcionamiento del sistema.</a:t>
            </a:r>
            <a:endParaRPr lang="es-ES" sz="22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60</a:t>
            </a:fld>
            <a:endParaRPr lang="es-ES"/>
          </a:p>
        </p:txBody>
      </p:sp>
      <p:sp>
        <p:nvSpPr>
          <p:cNvPr id="7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Resultados: Aplicación web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 smtClean="0"/>
              <a:t>Pruebas unitarias y funcionales</a:t>
            </a:r>
            <a:endParaRPr lang="es-ES" sz="38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954995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87" y="1772816"/>
            <a:ext cx="7470141" cy="2592288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04" y="539572"/>
            <a:ext cx="5753908" cy="614538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73380"/>
            <a:ext cx="5582408" cy="612068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49" y="582116"/>
            <a:ext cx="650401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1052736"/>
            <a:ext cx="7772400" cy="1828800"/>
          </a:xfrm>
        </p:spPr>
        <p:txBody>
          <a:bodyPr/>
          <a:lstStyle/>
          <a:p>
            <a:r>
              <a:rPr lang="es-ES" dirty="0" smtClean="0"/>
              <a:t>6. Demostración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5221288" cy="1454888"/>
          </a:xfrm>
        </p:spPr>
        <p:txBody>
          <a:bodyPr>
            <a:normAutofit/>
          </a:bodyPr>
          <a:lstStyle/>
          <a:p>
            <a:r>
              <a:rPr lang="es-ES" sz="1900" dirty="0" smtClean="0"/>
              <a:t>http://alarcosj.esi.uclm.es/desglosa-web</a:t>
            </a:r>
            <a:endParaRPr lang="es-ES" sz="1900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143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324544" y="1052736"/>
            <a:ext cx="7772400" cy="1828800"/>
          </a:xfrm>
        </p:spPr>
        <p:txBody>
          <a:bodyPr/>
          <a:lstStyle/>
          <a:p>
            <a:r>
              <a:rPr lang="es-ES" dirty="0" smtClean="0"/>
              <a:t>7. Conclusiones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969767" cy="1454888"/>
          </a:xfrm>
        </p:spPr>
        <p:txBody>
          <a:bodyPr>
            <a:normAutofit/>
          </a:bodyPr>
          <a:lstStyle/>
          <a:p>
            <a:r>
              <a:rPr lang="es-ES" sz="2200" dirty="0" smtClean="0"/>
              <a:t>Aspectos destacables del resultado</a:t>
            </a:r>
          </a:p>
          <a:p>
            <a:r>
              <a:rPr lang="es-ES" sz="2200" dirty="0" smtClean="0"/>
              <a:t>Trabajo actual y futuro</a:t>
            </a:r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950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Funcionalidades que el motor gráfico debe satisfacer:</a:t>
            </a:r>
            <a:endParaRPr lang="es-ES" sz="2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63</a:t>
            </a:fld>
            <a:endParaRPr lang="es-ES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18363"/>
              </p:ext>
            </p:extLst>
          </p:nvPr>
        </p:nvGraphicFramePr>
        <p:xfrm>
          <a:off x="611560" y="2129899"/>
          <a:ext cx="7776864" cy="342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56"/>
                <a:gridCol w="1872208"/>
              </a:tblGrid>
              <a:tr h="378042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Desplazar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Rotar cámara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Selección de objetos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Obtener objeto seleccionado</a:t>
                      </a:r>
                    </a:p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Mostrar escena (metáforas de polígono industrial,</a:t>
                      </a:r>
                      <a:r>
                        <a:rPr lang="es-ES" sz="1600" baseline="0" dirty="0" smtClean="0"/>
                        <a:t> ciudad y modelos de proyecto)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Configurar</a:t>
                      </a:r>
                      <a:r>
                        <a:rPr lang="es-ES" sz="1600" baseline="0" dirty="0" smtClean="0"/>
                        <a:t> escenas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Cambiar nivel de visualización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333228"/>
            <a:ext cx="728465" cy="72846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7" y="2708920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061693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3557364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4133428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3" y="4637484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001716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6212"/>
            <a:ext cx="8496944" cy="4050767"/>
          </a:xfrm>
          <a:prstGeom prst="rect">
            <a:avLst/>
          </a:prstGeom>
        </p:spPr>
      </p:pic>
      <p:pic>
        <p:nvPicPr>
          <p:cNvPr id="16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0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225738"/>
              </p:ext>
            </p:extLst>
          </p:nvPr>
        </p:nvGraphicFramePr>
        <p:xfrm>
          <a:off x="395536" y="198884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/>
                <a:gridCol w="1964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Requisito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¿Conseguido?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Autenticación y control</a:t>
                      </a:r>
                      <a:r>
                        <a:rPr lang="es-ES" baseline="0" dirty="0" smtClean="0"/>
                        <a:t> de acceso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Interfaz gráfica </a:t>
                      </a:r>
                      <a:r>
                        <a:rPr lang="es-ES" dirty="0" err="1" smtClean="0"/>
                        <a:t>autoconfigurable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perfiles de visualización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compañías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</a:t>
                      </a:r>
                      <a:r>
                        <a:rPr lang="es-ES" dirty="0" err="1" smtClean="0"/>
                        <a:t>subproyectos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Geolocalización</a:t>
                      </a:r>
                      <a:r>
                        <a:rPr lang="es-ES" dirty="0" smtClean="0"/>
                        <a:t> de factorías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Integración del motor gráfico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Visualización adaptada a las necesidades de la tarea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64</a:t>
            </a:fld>
            <a:endParaRPr lang="es-ES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smtClean="0"/>
              <a:t>Funcionalidades que la aplicación web debe satisfacer:</a:t>
            </a:r>
            <a:endParaRPr lang="es-ES" sz="2200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517232"/>
            <a:ext cx="728465" cy="72846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3" y="5152999"/>
            <a:ext cx="728465" cy="7284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2" y="4788766"/>
            <a:ext cx="728465" cy="7284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424533"/>
            <a:ext cx="728465" cy="72846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016873"/>
            <a:ext cx="728465" cy="728465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653773"/>
            <a:ext cx="728465" cy="72846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3289540"/>
            <a:ext cx="728465" cy="728465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1" y="2925307"/>
            <a:ext cx="728465" cy="728465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196842"/>
            <a:ext cx="728465" cy="728465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83" y="2540507"/>
            <a:ext cx="728465" cy="728465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3" y="1916832"/>
            <a:ext cx="8760608" cy="4176464"/>
          </a:xfrm>
          <a:prstGeom prst="rect">
            <a:avLst/>
          </a:prstGeom>
        </p:spPr>
      </p:pic>
      <p:sp>
        <p:nvSpPr>
          <p:cNvPr id="2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 smtClean="0"/>
              <a:t>Conclusiones</a:t>
            </a:r>
            <a:endParaRPr lang="es-ES" sz="3800" dirty="0"/>
          </a:p>
        </p:txBody>
      </p:sp>
      <p:pic>
        <p:nvPicPr>
          <p:cNvPr id="20" name="Picture 7" descr="logo brill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0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Elaboración de dos componentes con ciclos de vida independientes.</a:t>
            </a:r>
          </a:p>
          <a:p>
            <a:endParaRPr lang="es-ES" sz="2200" dirty="0" smtClean="0"/>
          </a:p>
          <a:p>
            <a:r>
              <a:rPr lang="es-ES" sz="2200" dirty="0" smtClean="0"/>
              <a:t>Obtención de una herramienta que centraliza información distribuida por todo el mundo para esté disponible </a:t>
            </a:r>
            <a:r>
              <a:rPr lang="es-ES" sz="2200" i="1" dirty="0" smtClean="0"/>
              <a:t>donde</a:t>
            </a:r>
            <a:r>
              <a:rPr lang="es-ES" sz="2200" dirty="0" smtClean="0"/>
              <a:t> y </a:t>
            </a:r>
            <a:r>
              <a:rPr lang="es-ES" sz="2200" i="1" dirty="0" smtClean="0"/>
              <a:t>cuando</a:t>
            </a:r>
            <a:r>
              <a:rPr lang="es-ES" sz="2200" dirty="0" smtClean="0"/>
              <a:t> sea necesaria.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Generación de gráficos personalizada para llevar a cabo la visualización del modo más apropiado.</a:t>
            </a:r>
          </a:p>
          <a:p>
            <a:endParaRPr lang="es-ES" sz="2200" dirty="0" smtClean="0"/>
          </a:p>
          <a:p>
            <a:r>
              <a:rPr lang="es-ES" sz="2200" dirty="0" smtClean="0"/>
              <a:t>Facilitación de en las tareas de análisis para interpretar datos complejos por medio de la exploración visual.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65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</a:t>
            </a:r>
            <a:r>
              <a:rPr lang="es-ES" dirty="0" smtClean="0"/>
              <a:t>proyecto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62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Interfaz gráfica de usuario </a:t>
            </a:r>
            <a:r>
              <a:rPr lang="es-ES" sz="2200" dirty="0" err="1" smtClean="0"/>
              <a:t>autoconfigurable</a:t>
            </a:r>
            <a:r>
              <a:rPr lang="es-ES" sz="2200" dirty="0" smtClean="0"/>
              <a:t>.</a:t>
            </a:r>
          </a:p>
          <a:p>
            <a:endParaRPr lang="es-ES" sz="2200" dirty="0"/>
          </a:p>
          <a:p>
            <a:r>
              <a:rPr lang="es-ES" sz="2200" dirty="0" smtClean="0"/>
              <a:t>Arquitectura en base a herencias para facilitar el mantenimiento del sistema.</a:t>
            </a:r>
          </a:p>
          <a:p>
            <a:endParaRPr lang="es-ES" sz="2200" dirty="0"/>
          </a:p>
          <a:p>
            <a:r>
              <a:rPr lang="es-ES" sz="2200" dirty="0" smtClean="0"/>
              <a:t>Motor gráfico multiplataforma e independiente de la aplicación que lo contiene.</a:t>
            </a:r>
          </a:p>
          <a:p>
            <a:endParaRPr lang="es-ES" sz="2200" dirty="0"/>
          </a:p>
          <a:p>
            <a:r>
              <a:rPr lang="es-ES" sz="2200" dirty="0" smtClean="0"/>
              <a:t>Instalación automatizada de librerías nativas para la generación de gráficos 3D.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66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</a:t>
            </a:r>
            <a:r>
              <a:rPr lang="es-ES" dirty="0" smtClean="0"/>
              <a:t>proyecto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0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Uso e integración de tecnologías actuales, innovadoras y empleadas en empresa.</a:t>
            </a:r>
          </a:p>
          <a:p>
            <a:endParaRPr lang="es-ES" dirty="0" smtClean="0"/>
          </a:p>
          <a:p>
            <a:r>
              <a:rPr lang="es-ES" sz="2200" dirty="0" smtClean="0"/>
              <a:t>Gestión de proyectos mediante </a:t>
            </a:r>
            <a:r>
              <a:rPr lang="es-ES" sz="2200" dirty="0" err="1" smtClean="0"/>
              <a:t>Maven</a:t>
            </a:r>
            <a:r>
              <a:rPr lang="es-ES" sz="2200" dirty="0" smtClean="0"/>
              <a:t>:</a:t>
            </a:r>
          </a:p>
          <a:p>
            <a:pPr lvl="1"/>
            <a:r>
              <a:rPr lang="es-ES" sz="1800" dirty="0" smtClean="0"/>
              <a:t>Gestión de dependencias.</a:t>
            </a:r>
          </a:p>
          <a:p>
            <a:pPr lvl="1"/>
            <a:r>
              <a:rPr lang="es-ES" sz="1800" dirty="0" smtClean="0"/>
              <a:t>Ejecución automatizada de pruebas.</a:t>
            </a:r>
          </a:p>
          <a:p>
            <a:pPr lvl="1"/>
            <a:r>
              <a:rPr lang="es-ES" sz="1800" dirty="0" smtClean="0"/>
              <a:t>Automatización del proceso de construcción.</a:t>
            </a:r>
          </a:p>
          <a:p>
            <a:pPr lvl="1"/>
            <a:r>
              <a:rPr lang="es-ES" sz="1800" dirty="0" smtClean="0"/>
              <a:t>Generación automatizada de los paquetes de distribución.</a:t>
            </a:r>
          </a:p>
          <a:p>
            <a:pPr lvl="1"/>
            <a:r>
              <a:rPr lang="es-ES" sz="1800" dirty="0" smtClean="0"/>
              <a:t>Automatización del proceso de despliegue de la aplicación web en servidores locales y remotos.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67</a:t>
            </a:fld>
            <a:endParaRPr lang="es-ES"/>
          </a:p>
        </p:txBody>
      </p:sp>
      <p:sp>
        <p:nvSpPr>
          <p:cNvPr id="5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400" dirty="0" smtClean="0"/>
              <a:t>Conclusiones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Aspectos destacables del </a:t>
            </a:r>
            <a:r>
              <a:rPr lang="es-ES" dirty="0" smtClean="0"/>
              <a:t>proyecto</a:t>
            </a:r>
            <a:endParaRPr lang="es-ES" dirty="0"/>
          </a:p>
        </p:txBody>
      </p:sp>
      <p:pic>
        <p:nvPicPr>
          <p:cNvPr id="6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8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smtClean="0"/>
              <a:t>Gestión de usuarios, grupos y roles.</a:t>
            </a:r>
          </a:p>
          <a:p>
            <a:endParaRPr lang="es-ES" dirty="0"/>
          </a:p>
          <a:p>
            <a:r>
              <a:rPr lang="es-ES" dirty="0" smtClean="0"/>
              <a:t>Incorporación de distintos niveles de topografía en la escena.</a:t>
            </a:r>
          </a:p>
          <a:p>
            <a:endParaRPr lang="es-ES" dirty="0"/>
          </a:p>
          <a:p>
            <a:r>
              <a:rPr lang="es-ES" dirty="0" smtClean="0"/>
              <a:t>Nuevos métodos de normalización en la generación de gráficos.</a:t>
            </a:r>
          </a:p>
          <a:p>
            <a:endParaRPr lang="es-ES" dirty="0"/>
          </a:p>
          <a:p>
            <a:r>
              <a:rPr lang="es-ES" dirty="0" smtClean="0"/>
              <a:t>Definición de </a:t>
            </a:r>
            <a:r>
              <a:rPr lang="es-ES" i="1" dirty="0" err="1" smtClean="0"/>
              <a:t>metaclases</a:t>
            </a:r>
            <a:r>
              <a:rPr lang="es-ES" dirty="0" smtClean="0"/>
              <a:t> mediante ficheros XML para representar nuevos conceptos del desarrollo global.</a:t>
            </a:r>
          </a:p>
          <a:p>
            <a:endParaRPr lang="es-ES" dirty="0"/>
          </a:p>
          <a:p>
            <a:r>
              <a:rPr lang="es-ES" dirty="0" smtClean="0"/>
              <a:t>Compatibilidad del </a:t>
            </a:r>
            <a:r>
              <a:rPr lang="es-ES" i="1" dirty="0" err="1" smtClean="0"/>
              <a:t>applet</a:t>
            </a:r>
            <a:r>
              <a:rPr lang="es-ES" dirty="0" smtClean="0"/>
              <a:t> con Safari.</a:t>
            </a:r>
          </a:p>
          <a:p>
            <a:endParaRPr lang="es-ES" dirty="0"/>
          </a:p>
          <a:p>
            <a:r>
              <a:rPr lang="es-ES" dirty="0" smtClean="0"/>
              <a:t>Realizar un estudio de viabilidad y eficiencia para valorar la migración a </a:t>
            </a:r>
            <a:r>
              <a:rPr lang="es-ES" dirty="0" err="1" smtClean="0"/>
              <a:t>WebGL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Conclusiones</a:t>
            </a:r>
            <a:r>
              <a:rPr lang="es-ES" dirty="0"/>
              <a:t/>
            </a:r>
            <a:br>
              <a:rPr lang="es-ES" dirty="0"/>
            </a:br>
            <a:r>
              <a:rPr lang="es-ES" sz="3800" dirty="0"/>
              <a:t>Trabajo </a:t>
            </a:r>
            <a:r>
              <a:rPr lang="es-ES" sz="3800" dirty="0" smtClean="0"/>
              <a:t>actual y futuro</a:t>
            </a:r>
            <a:endParaRPr lang="es-ES" sz="3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68</a:t>
            </a:fld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84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Gracias por su atención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821361"/>
            <a:ext cx="1576388" cy="996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76131"/>
            <a:ext cx="1636712" cy="85407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24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Distribución de recursos.</a:t>
            </a:r>
          </a:p>
          <a:p>
            <a:pPr marL="109728" indent="0">
              <a:buNone/>
            </a:pPr>
            <a:endParaRPr lang="es-ES" sz="2200" dirty="0" smtClean="0"/>
          </a:p>
          <a:p>
            <a:r>
              <a:rPr lang="es-ES" sz="2200" dirty="0" smtClean="0"/>
              <a:t>Aumento de la complejidad organizacional.</a:t>
            </a:r>
          </a:p>
          <a:p>
            <a:endParaRPr lang="es-ES" sz="2200" dirty="0" smtClean="0"/>
          </a:p>
          <a:p>
            <a:r>
              <a:rPr lang="es-ES" sz="2200" dirty="0" smtClean="0"/>
              <a:t>Centros de desarrollo que funcionan como entes independientes.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Problemática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650788">
            <a:off x="1884019" y="4169811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Calidad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623926">
            <a:off x="5154179" y="4228874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Productividad</a:t>
            </a:r>
            <a:endParaRPr lang="es-ES" sz="4000" dirty="0">
              <a:solidFill>
                <a:srgbClr val="FF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7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797152"/>
            <a:ext cx="1428746" cy="1501517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92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200" dirty="0" smtClean="0"/>
              <a:t>Una herramienta de visualización adaptada al DGS, que facilite las tareas de gestión organizacional y que permita:</a:t>
            </a:r>
          </a:p>
          <a:p>
            <a:r>
              <a:rPr lang="es-ES" sz="1800" dirty="0" smtClean="0"/>
              <a:t>Sintetizar la información relevante.</a:t>
            </a:r>
          </a:p>
          <a:p>
            <a:r>
              <a:rPr lang="es-ES" sz="1800" dirty="0" smtClean="0"/>
              <a:t>Visualizarla gráficamente de un modo apropiado.</a:t>
            </a:r>
          </a:p>
          <a:p>
            <a:r>
              <a:rPr lang="es-ES" sz="1800" dirty="0" smtClean="0"/>
              <a:t>Optimizar tareas de análisis.</a:t>
            </a:r>
          </a:p>
          <a:p>
            <a:r>
              <a:rPr lang="es-ES" sz="1800" dirty="0" smtClean="0"/>
              <a:t>Detectar riesgos y anomalías.</a:t>
            </a:r>
          </a:p>
          <a:p>
            <a:r>
              <a:rPr lang="es-ES" sz="1800" dirty="0" smtClean="0"/>
              <a:t>Ayudar en la toma de decisiones.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/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800" dirty="0" smtClean="0"/>
              <a:t>Qué se propone</a:t>
            </a:r>
            <a:endParaRPr lang="es-ES" sz="3800" dirty="0"/>
          </a:p>
        </p:txBody>
      </p:sp>
      <p:sp>
        <p:nvSpPr>
          <p:cNvPr id="4" name="3 CuadroTexto"/>
          <p:cNvSpPr txBox="1"/>
          <p:nvPr/>
        </p:nvSpPr>
        <p:spPr>
          <a:xfrm rot="20817829">
            <a:off x="1621356" y="4438232"/>
            <a:ext cx="204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Calidad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 rot="564478">
            <a:off x="5253832" y="4504351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00B050"/>
                </a:solidFill>
              </a:rPr>
              <a:t>Productividad</a:t>
            </a:r>
            <a:endParaRPr lang="es-ES" sz="4000" dirty="0">
              <a:solidFill>
                <a:srgbClr val="00B05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6472-4FB6-4C69-A920-C8307D2FB374}" type="slidenum">
              <a:rPr lang="es-ES" smtClean="0"/>
              <a:t>8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66" y="4509120"/>
            <a:ext cx="1405341" cy="1550894"/>
          </a:xfrm>
          <a:prstGeom prst="rect">
            <a:avLst/>
          </a:prstGeom>
        </p:spPr>
      </p:pic>
      <p:pic>
        <p:nvPicPr>
          <p:cNvPr id="9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9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72400" cy="1828800"/>
          </a:xfrm>
        </p:spPr>
        <p:txBody>
          <a:bodyPr/>
          <a:lstStyle/>
          <a:p>
            <a:r>
              <a:rPr lang="es-ES" dirty="0" smtClean="0"/>
              <a:t>2. Motivación y Objetivos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</a:p>
          <a:p>
            <a:r>
              <a:rPr lang="es-ES" dirty="0" smtClean="0"/>
              <a:t>Objetivo principal</a:t>
            </a:r>
          </a:p>
          <a:p>
            <a:r>
              <a:rPr lang="es-ES" dirty="0" smtClean="0"/>
              <a:t>Objetivos parciales</a:t>
            </a:r>
            <a:endParaRPr lang="es-ES" dirty="0"/>
          </a:p>
        </p:txBody>
      </p:sp>
      <p:pic>
        <p:nvPicPr>
          <p:cNvPr id="4" name="Picture 7" descr="logo brill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19"/>
            <a:ext cx="936104" cy="592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049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PFC">
      <a:majorFont>
        <a:latin typeface="Gothic 720 BT"/>
        <a:ea typeface=""/>
        <a:cs typeface=""/>
      </a:majorFont>
      <a:minorFont>
        <a:latin typeface="Gothic 720 Light BT"/>
        <a:ea typeface=""/>
        <a:cs typeface="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3508</TotalTime>
  <Words>2794</Words>
  <Application>Microsoft Office PowerPoint</Application>
  <PresentationFormat>Presentación en pantalla (4:3)</PresentationFormat>
  <Paragraphs>555</Paragraphs>
  <Slides>69</Slides>
  <Notes>35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0" baseType="lpstr">
      <vt:lpstr>Concurrencia</vt:lpstr>
      <vt:lpstr>DESGLOSA</vt:lpstr>
      <vt:lpstr>Contenidos</vt:lpstr>
      <vt:lpstr>1. Introducción</vt:lpstr>
      <vt:lpstr>Introducción Introducción al tema</vt:lpstr>
      <vt:lpstr>Introducción Introducción al tema</vt:lpstr>
      <vt:lpstr>Introducción Introducción al tema</vt:lpstr>
      <vt:lpstr>Introducción Problemática</vt:lpstr>
      <vt:lpstr>Introducción Qué se propone</vt:lpstr>
      <vt:lpstr>2. Motivación y Objetivos</vt:lpstr>
      <vt:lpstr>Motivación y Objetivos Motivación</vt:lpstr>
      <vt:lpstr>Motivación y Objetivos Motivación</vt:lpstr>
      <vt:lpstr>Motivación y Objetivos Objetivo principal</vt:lpstr>
      <vt:lpstr>Motivación y Objetivos Objetivo principal</vt:lpstr>
      <vt:lpstr>Motivación y Objetivos Objetivo principal</vt:lpstr>
      <vt:lpstr>Motivación y Objetivos Objetivos parciales</vt:lpstr>
      <vt:lpstr>Motivación y Objetivos Objetivos parciales</vt:lpstr>
      <vt:lpstr>3. Estado del Arte</vt:lpstr>
      <vt:lpstr>Estado del Arte Calidad y medidas software</vt:lpstr>
      <vt:lpstr>Estado del Arte Calidad y medidas software</vt:lpstr>
      <vt:lpstr>Estado del Arte Visualización de medidas software</vt:lpstr>
      <vt:lpstr>Estado del Arte Visualización de medidas software</vt:lpstr>
      <vt:lpstr>Estado del Arte Visualización de medidas software</vt:lpstr>
      <vt:lpstr>Estado del Arte Librerías de gráficos 3D</vt:lpstr>
      <vt:lpstr>Estado del Arte Librerías de gráficos 3D</vt:lpstr>
      <vt:lpstr>4. Método de Trabajo</vt:lpstr>
      <vt:lpstr>Método de Trabajo Proceso Unificado de Desarrollo</vt:lpstr>
      <vt:lpstr>Método de Trabajo Marco tecnológico</vt:lpstr>
      <vt:lpstr>5. Resultados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Captura de requisitos</vt:lpstr>
      <vt:lpstr>Resultados: Trabajo inicial Identificación de requisitos</vt:lpstr>
      <vt:lpstr>Resultados: Trabajo inicial Identificación de requisitos</vt:lpstr>
      <vt:lpstr>Resultados: Trabajo inicial Identificación de requisitos</vt:lpstr>
      <vt:lpstr>Resultados: Trabajo inicial Modelo de Casos de Uso</vt:lpstr>
      <vt:lpstr>Resultados Trabajo inicial</vt:lpstr>
      <vt:lpstr>Motor Gráfico</vt:lpstr>
      <vt:lpstr>Resultados: Motor gráfico Pasos previos</vt:lpstr>
      <vt:lpstr>Resultados: Motor gráfico Primera aproximación</vt:lpstr>
      <vt:lpstr>Resultados: Motor gráfico Metáfora de cámara</vt:lpstr>
      <vt:lpstr>Resultados: Motor gráfico Modelos gráficos</vt:lpstr>
      <vt:lpstr>Resultados: Motor gráfico Escenas</vt:lpstr>
      <vt:lpstr>Resultados: Motor gráfico Selección de objetos</vt:lpstr>
      <vt:lpstr>Resultados: Motor gráfico Datos de entrada</vt:lpstr>
      <vt:lpstr>Resultados: Motor gráfico Otras características</vt:lpstr>
      <vt:lpstr>Resultados: Motor gráfico Gráficos resultantes</vt:lpstr>
      <vt:lpstr>Aplicación web</vt:lpstr>
      <vt:lpstr>Resultados: Aplicación web Pasos previos</vt:lpstr>
      <vt:lpstr>Resultados: Aplicación web Análisis y diseño</vt:lpstr>
      <vt:lpstr>Resultados: Aplicación web Integración de componentes</vt:lpstr>
      <vt:lpstr>Resultados: Aplicación web Perfiles de visualización</vt:lpstr>
      <vt:lpstr>Resultados: Aplicación web Perfiles de visualización</vt:lpstr>
      <vt:lpstr>Resultados: Aplicación web Cadena JSON de entrada al motor</vt:lpstr>
      <vt:lpstr>Resultados: Aplicación web Interfaz de usuario autoconfigurable</vt:lpstr>
      <vt:lpstr>Resultados: Aplicación web Autenticación y control de acceso</vt:lpstr>
      <vt:lpstr>Resultados: Aplicación web Otras características</vt:lpstr>
      <vt:lpstr>Resultados: Aplicación web Arquitectura de pruebas</vt:lpstr>
      <vt:lpstr>Resultados: Aplicación web Pruebas unitarias y funcionales</vt:lpstr>
      <vt:lpstr>6. Demostración</vt:lpstr>
      <vt:lpstr>7. Conclusiones</vt:lpstr>
      <vt:lpstr>Conclusiones</vt:lpstr>
      <vt:lpstr>Conclusiones</vt:lpstr>
      <vt:lpstr>Conclusiones Aspectos destacables del proyecto</vt:lpstr>
      <vt:lpstr>Conclusiones Aspectos destacables del proyecto</vt:lpstr>
      <vt:lpstr>Conclusiones Aspectos destacables del proyecto</vt:lpstr>
      <vt:lpstr>Conclusiones Trabajo actual y futuro</vt:lpstr>
      <vt:lpstr>Gracias por su atención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DESGLOSA</dc:title>
  <dc:creator>josedomingolopez</dc:creator>
  <cp:lastModifiedBy>josedomingolopez</cp:lastModifiedBy>
  <cp:revision>163</cp:revision>
  <dcterms:created xsi:type="dcterms:W3CDTF">2012-01-25T13:12:27Z</dcterms:created>
  <dcterms:modified xsi:type="dcterms:W3CDTF">2012-01-31T19:43:45Z</dcterms:modified>
</cp:coreProperties>
</file>